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6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31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12" r:id="rId22"/>
    <p:sldId id="277" r:id="rId23"/>
    <p:sldId id="279" r:id="rId24"/>
    <p:sldId id="293" r:id="rId25"/>
    <p:sldId id="313" r:id="rId26"/>
    <p:sldId id="280" r:id="rId27"/>
    <p:sldId id="282" r:id="rId28"/>
    <p:sldId id="314" r:id="rId29"/>
    <p:sldId id="316" r:id="rId30"/>
    <p:sldId id="317" r:id="rId31"/>
    <p:sldId id="284" r:id="rId32"/>
    <p:sldId id="286" r:id="rId33"/>
    <p:sldId id="315" r:id="rId34"/>
    <p:sldId id="287" r:id="rId35"/>
    <p:sldId id="289" r:id="rId36"/>
    <p:sldId id="290" r:id="rId37"/>
    <p:sldId id="31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U+0xdZDIb0OPgcclZkMokk5qV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77A2C-5CBC-60D9-7F67-1991F1360995}" name="Viktorija Stifanovičiūtė" initials="VS" userId="S::Viktorija@lithuania.travel::838d8efd-05e7-4389-b201-75504fe3356d" providerId="AD"/>
  <p188:author id="{FC0A07F0-78DF-283B-4C65-DC202E541C54}" name="Jūratė Rūta Galdikaitė" initials="JG" userId="5e6a795daad5cfe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432B69-3620-4BA7-AD58-2C8633C70970}">
  <a:tblStyle styleId="{9E432B69-3620-4BA7-AD58-2C8633C709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Export_Italij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5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2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kzale\Downloads\Export_Italija%2011.1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3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3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Italija%2011.1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Italija%2011.1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at\Downloads\Export_Italija%2011.1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zale\Downloads\Export_Italija%2011.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ih08203.TIRETECH2\Downloads\Export_Italij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4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kzale\Downloads\Export_Italija%2011.13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kzale\Downloads\Export_Italija%2011.13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kzale\Downloads\Export_Italija%2011.13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kzale\Downloads\Export_Italija%2011.13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11.1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kzale\Downloads\Export_Italija%2011.1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ih08203.TIRETECH2\Downloads\Export_Itali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zale\Downloads\Export_Italija%20(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503171310409E-2"/>
          <c:y val="0.19868218388270784"/>
          <c:w val="0.81372554292159505"/>
          <c:h val="0.602635632234584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1'!$A$795:$A$796</c:f>
              <c:strCache>
                <c:ptCount val="2"/>
                <c:pt idx="0">
                  <c:v>Vyras</c:v>
                </c:pt>
                <c:pt idx="1">
                  <c:v>Moteris</c:v>
                </c:pt>
              </c:strCache>
            </c:strRef>
          </c:cat>
          <c:val>
            <c:numRef>
              <c:f>'Sheet 1'!$B$795:$B$796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0-43E5-9F5B-55CE426C3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03606856"/>
        <c:axId val="765336448"/>
      </c:barChart>
      <c:catAx>
        <c:axId val="60360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5336448"/>
        <c:crosses val="autoZero"/>
        <c:auto val="1"/>
        <c:lblAlgn val="ctr"/>
        <c:lblOffset val="100"/>
        <c:noMultiLvlLbl val="0"/>
      </c:catAx>
      <c:valAx>
        <c:axId val="7653364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360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42306849938125"/>
          <c:y val="3.0196075634144608E-2"/>
          <c:w val="0.54022098309766586"/>
          <c:h val="0.939607848731710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Sheet2!$A$3:$A$20</c:f>
              <c:strCache>
                <c:ptCount val="18"/>
                <c:pt idx="0">
                  <c:v>Kelionių mugės</c:v>
                </c:pt>
                <c:pt idx="1">
                  <c:v>Radijas</c:v>
                </c:pt>
                <c:pt idx="2">
                  <c:v>Spausdinti kelionių lankstinukai</c:v>
                </c:pt>
                <c:pt idx="3">
                  <c:v>Wikitravel</c:v>
                </c:pt>
                <c:pt idx="4">
                  <c:v>Neieškojo jokios informacijos</c:v>
                </c:pt>
                <c:pt idx="5">
                  <c:v>Dirbtinio intelekto generuojamas turinys</c:v>
                </c:pt>
                <c:pt idx="6">
                  <c:v>Kelionių agentūros</c:v>
                </c:pt>
                <c:pt idx="7">
                  <c:v>Televizija</c:v>
                </c:pt>
                <c:pt idx="8">
                  <c:v>Lonely Planet</c:v>
                </c:pt>
                <c:pt idx="9">
                  <c:v>Kiti interneto tinklapiai</c:v>
                </c:pt>
                <c:pt idx="10">
                  <c:v>Nacionalinės internetinės naujienų svetainės</c:v>
                </c:pt>
                <c:pt idx="11">
                  <c:v>TripAdvisor</c:v>
                </c:pt>
                <c:pt idx="12">
                  <c:v>Lithuania.travel</c:v>
                </c:pt>
                <c:pt idx="13">
                  <c:v>Youtube</c:v>
                </c:pt>
                <c:pt idx="14">
                  <c:v>Facebook</c:v>
                </c:pt>
                <c:pt idx="15">
                  <c:v>Instagram</c:v>
                </c:pt>
                <c:pt idx="16">
                  <c:v>Draugai / šeima / kolegos</c:v>
                </c:pt>
                <c:pt idx="17">
                  <c:v>Paieškos sistema (Google ir kt.)</c:v>
                </c:pt>
              </c:strCache>
            </c:strRef>
          </c:cat>
          <c:val>
            <c:numRef>
              <c:f>Sheet2!$B$3:$B$20</c:f>
              <c:numCache>
                <c:formatCode>0%</c:formatCode>
                <c:ptCount val="18"/>
                <c:pt idx="0">
                  <c:v>5.0000000000000001E-3</c:v>
                </c:pt>
                <c:pt idx="1">
                  <c:v>1.4999999999999999E-2</c:v>
                </c:pt>
                <c:pt idx="2">
                  <c:v>1.4999999999999999E-2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0.05</c:v>
                </c:pt>
                <c:pt idx="9">
                  <c:v>6.5000000000000002E-2</c:v>
                </c:pt>
                <c:pt idx="10">
                  <c:v>7.4999999999999997E-2</c:v>
                </c:pt>
                <c:pt idx="11">
                  <c:v>0.11</c:v>
                </c:pt>
                <c:pt idx="12">
                  <c:v>0.17499999999999999</c:v>
                </c:pt>
                <c:pt idx="13">
                  <c:v>0.19500000000000001</c:v>
                </c:pt>
                <c:pt idx="14">
                  <c:v>0.215</c:v>
                </c:pt>
                <c:pt idx="15">
                  <c:v>0.255</c:v>
                </c:pt>
                <c:pt idx="16">
                  <c:v>0.35499999999999998</c:v>
                </c:pt>
                <c:pt idx="17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4A9-9D1D-BF3C80FC5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70399279"/>
        <c:axId val="1570416079"/>
      </c:barChart>
      <c:catAx>
        <c:axId val="1570399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70416079"/>
        <c:crosses val="autoZero"/>
        <c:auto val="1"/>
        <c:lblAlgn val="ctr"/>
        <c:lblOffset val="100"/>
        <c:noMultiLvlLbl val="0"/>
      </c:catAx>
      <c:valAx>
        <c:axId val="15704160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039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Sheet1!$A$1:$A$12</c:f>
              <c:strCache>
                <c:ptCount val="12"/>
                <c:pt idx="0">
                  <c:v>Specialaus turizmo produkto išbandymas (pvz., lankytina vieta ar ekskursija)</c:v>
                </c:pt>
                <c:pt idx="1">
                  <c:v>Specialus renginys Lietuvoje (pvz., kino festivalis, mugė ir kt.)</c:v>
                </c:pt>
                <c:pt idx="2">
                  <c:v>Kažkas kitas išrinko kelionę į Lietuvą</c:v>
                </c:pt>
                <c:pt idx="3">
                  <c:v>Specifinė veikla ar pomėgis (fotografija, paukščių stebėjimas ir kt.)</c:v>
                </c:pt>
                <c:pt idx="4">
                  <c:v>Gavau kelionių paketą / lėktuvo bilietus su nuolaida / už išskirtinę kainą</c:v>
                </c:pt>
                <c:pt idx="5">
                  <c:v>Noras grįžti ir labiau pažinti šalį</c:v>
                </c:pt>
                <c:pt idx="6">
                  <c:v>Socialiniuose tinkluose pamačiau gerų dalykų ir norėjau tai išvysti gyvai</c:v>
                </c:pt>
                <c:pt idx="7">
                  <c:v>Lietuvos vietinės kultūros pažinimas</c:v>
                </c:pt>
                <c:pt idx="8">
                  <c:v>Rekomendavo draugai / artimieji</c:v>
                </c:pt>
                <c:pt idx="9">
                  <c:v>Lietuvos gamtos tyrinėjimas</c:v>
                </c:pt>
                <c:pt idx="10">
                  <c:v>Lengvas atvykimas</c:v>
                </c:pt>
                <c:pt idx="11">
                  <c:v>Lietuviško maisto ir gėrimų išbandymas</c:v>
                </c:pt>
              </c:strCache>
            </c:strRef>
          </c:cat>
          <c:val>
            <c:numRef>
              <c:f>Sheet1!$B$1:$B$12</c:f>
              <c:numCache>
                <c:formatCode>0%</c:formatCode>
                <c:ptCount val="12"/>
                <c:pt idx="0">
                  <c:v>0.36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0.6</c:v>
                </c:pt>
                <c:pt idx="4">
                  <c:v>0.6</c:v>
                </c:pt>
                <c:pt idx="5">
                  <c:v>0.64</c:v>
                </c:pt>
                <c:pt idx="6">
                  <c:v>0.64</c:v>
                </c:pt>
                <c:pt idx="7">
                  <c:v>0.68</c:v>
                </c:pt>
                <c:pt idx="8">
                  <c:v>0.68</c:v>
                </c:pt>
                <c:pt idx="9">
                  <c:v>0.71</c:v>
                </c:pt>
                <c:pt idx="10">
                  <c:v>0.75</c:v>
                </c:pt>
                <c:pt idx="1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629-B212-0219EDECD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35028352"/>
        <c:axId val="1735024032"/>
      </c:barChart>
      <c:catAx>
        <c:axId val="173502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35024032"/>
        <c:crosses val="autoZero"/>
        <c:auto val="1"/>
        <c:lblAlgn val="ctr"/>
        <c:lblOffset val="100"/>
        <c:noMultiLvlLbl val="0"/>
      </c:catAx>
      <c:valAx>
        <c:axId val="1735024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3502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Sheet5!$A$5:$A$11</c:f>
              <c:strCache>
                <c:ptCount val="7"/>
                <c:pt idx="0">
                  <c:v>Kempinge</c:v>
                </c:pt>
                <c:pt idx="1">
                  <c:v>SPA / reabilitacijos centre / sveikatingumo viešbutyje</c:v>
                </c:pt>
                <c:pt idx="2">
                  <c:v>Hostelyje / jaunimo viešbutyje</c:v>
                </c:pt>
                <c:pt idx="3">
                  <c:v>Apsistojo pas draugus / gimines</c:v>
                </c:pt>
                <c:pt idx="4">
                  <c:v>Svečių namuose</c:v>
                </c:pt>
                <c:pt idx="5">
                  <c:v>Nuomojamame būste (pvz., AirBNB)</c:v>
                </c:pt>
                <c:pt idx="6">
                  <c:v>Viešbutyje</c:v>
                </c:pt>
              </c:strCache>
            </c:strRef>
          </c:cat>
          <c:val>
            <c:numRef>
              <c:f>Sheet5!$B$5:$B$11</c:f>
              <c:numCache>
                <c:formatCode>0%</c:formatCode>
                <c:ptCount val="7"/>
                <c:pt idx="0">
                  <c:v>5.0000000000000001E-3</c:v>
                </c:pt>
                <c:pt idx="1">
                  <c:v>0.01</c:v>
                </c:pt>
                <c:pt idx="2">
                  <c:v>2.5000000000000001E-2</c:v>
                </c:pt>
                <c:pt idx="3">
                  <c:v>0.125</c:v>
                </c:pt>
                <c:pt idx="4">
                  <c:v>0.16</c:v>
                </c:pt>
                <c:pt idx="5">
                  <c:v>0.17499999999999999</c:v>
                </c:pt>
                <c:pt idx="6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D-4FD4-B0DE-132E3523C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15281391"/>
        <c:axId val="1315296271"/>
      </c:barChart>
      <c:catAx>
        <c:axId val="1315281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15296271"/>
        <c:crosses val="autoZero"/>
        <c:auto val="1"/>
        <c:lblAlgn val="ctr"/>
        <c:lblOffset val="100"/>
        <c:noMultiLvlLbl val="0"/>
      </c:catAx>
      <c:valAx>
        <c:axId val="131529627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528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Sheet14!$A$1:$A$8</c:f>
              <c:strCache>
                <c:ptCount val="8"/>
                <c:pt idx="0">
                  <c:v>Kita</c:v>
                </c:pt>
                <c:pt idx="1">
                  <c:v>Nameliu ant ratų / kemperiu</c:v>
                </c:pt>
                <c:pt idx="2">
                  <c:v>Keltu</c:v>
                </c:pt>
                <c:pt idx="3">
                  <c:v>Traukiniu</c:v>
                </c:pt>
                <c:pt idx="4">
                  <c:v>Autobusu (su turistų grupe)</c:v>
                </c:pt>
                <c:pt idx="5">
                  <c:v>Autobusu (individualiai)</c:v>
                </c:pt>
                <c:pt idx="6">
                  <c:v>Automobiliu</c:v>
                </c:pt>
                <c:pt idx="7">
                  <c:v>Lėktuvu</c:v>
                </c:pt>
              </c:strCache>
            </c:strRef>
          </c:cat>
          <c:val>
            <c:numRef>
              <c:f>Sheet14!$B$1:$B$8</c:f>
              <c:numCache>
                <c:formatCode>0%</c:formatCode>
                <c:ptCount val="8"/>
                <c:pt idx="0">
                  <c:v>0.01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3.5000000000000003E-2</c:v>
                </c:pt>
                <c:pt idx="5">
                  <c:v>0.04</c:v>
                </c:pt>
                <c:pt idx="6">
                  <c:v>0.105</c:v>
                </c:pt>
                <c:pt idx="7">
                  <c:v>0.94499999999999995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200" dirty="0"/>
              <a:t>Nakvynių</a:t>
            </a:r>
            <a:r>
              <a:rPr lang="lt-LT" sz="1200" baseline="0" dirty="0"/>
              <a:t> skaičius</a:t>
            </a:r>
            <a:endParaRPr lang="lt-LT" sz="1200" dirty="0"/>
          </a:p>
        </c:rich>
      </c:tx>
      <c:layout>
        <c:manualLayout>
          <c:xMode val="edge"/>
          <c:yMode val="edge"/>
          <c:x val="0.4430357796653"/>
          <c:y val="0.94077877270758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1.4275120712648359E-2"/>
          <c:y val="0.1109872996560258"/>
          <c:w val="0.97144975857470328"/>
          <c:h val="0.737893543505631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1'!$I$27:$I$35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 ir daugiau</c:v>
                </c:pt>
              </c:strCache>
            </c:strRef>
          </c:cat>
          <c:val>
            <c:numRef>
              <c:f>'Sheet 1'!$J$27:$J$35</c:f>
              <c:numCache>
                <c:formatCode>0%</c:formatCode>
                <c:ptCount val="9"/>
                <c:pt idx="0">
                  <c:v>9.5000000000000001E-2</c:v>
                </c:pt>
                <c:pt idx="1">
                  <c:v>0.32500000000000001</c:v>
                </c:pt>
                <c:pt idx="2">
                  <c:v>0.28999999999999998</c:v>
                </c:pt>
                <c:pt idx="3">
                  <c:v>0.09</c:v>
                </c:pt>
                <c:pt idx="4">
                  <c:v>6.5000000000000002E-2</c:v>
                </c:pt>
                <c:pt idx="5">
                  <c:v>3.5000000000000003E-2</c:v>
                </c:pt>
                <c:pt idx="6">
                  <c:v>0.04</c:v>
                </c:pt>
                <c:pt idx="7">
                  <c:v>0.01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A-4185-A20F-20270BC4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41401984"/>
        <c:axId val="1441392384"/>
      </c:barChart>
      <c:catAx>
        <c:axId val="14414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41392384"/>
        <c:crosses val="autoZero"/>
        <c:auto val="1"/>
        <c:lblAlgn val="ctr"/>
        <c:lblOffset val="100"/>
        <c:noMultiLvlLbl val="0"/>
      </c:catAx>
      <c:valAx>
        <c:axId val="1441392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414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33464566929135"/>
          <c:y val="2.3100023100023102E-2"/>
          <c:w val="0.58725472506996224"/>
          <c:h val="0.898359898359898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1'!$A$199:$A$2025</c:f>
              <c:strCache>
                <c:ptCount val="1260"/>
                <c:pt idx="0">
                  <c:v>51-100 EUR</c:v>
                </c:pt>
                <c:pt idx="1">
                  <c:v>101-300 EUR</c:v>
                </c:pt>
                <c:pt idx="2">
                  <c:v>301-500 EUR</c:v>
                </c:pt>
                <c:pt idx="3">
                  <c:v>501-1,000 EUR</c:v>
                </c:pt>
                <c:pt idx="4">
                  <c:v>1,001-2,000 EUR</c:v>
                </c:pt>
                <c:pt idx="5">
                  <c:v>2,001-5,000 EUR</c:v>
                </c:pt>
                <c:pt idx="6">
                  <c:v>Daugiau nei 5,000 EUR</c:v>
                </c:pt>
                <c:pt idx="7">
                  <c:v> </c:v>
                </c:pt>
                <c:pt idx="10">
                  <c:v>13.Which of the following activities did you engage in during your trip to Lithuania? (YOU MAY SELECT MORE THAN ONE ANSWER).</c:v>
                </c:pt>
                <c:pt idx="11">
                  <c:v>Value </c:v>
                </c:pt>
                <c:pt idx="12">
                  <c:v>Ramus poilsis gamtoje</c:v>
                </c:pt>
                <c:pt idx="13">
                  <c:v>Poilsis paplūdimyje</c:v>
                </c:pt>
                <c:pt idx="14">
                  <c:v>Gamtos objektų lankymas</c:v>
                </c:pt>
                <c:pt idx="15">
                  <c:v>Gyvūnų lankymas ar stebėjimas</c:v>
                </c:pt>
                <c:pt idx="16">
                  <c:v>Žygiai gamtoje</c:v>
                </c:pt>
                <c:pt idx="17">
                  <c:v>Dviračių kelionės ar ekskursijos</c:v>
                </c:pt>
                <c:pt idx="18">
                  <c:v>Kelionės su kemperiu ar palapine</c:v>
                </c:pt>
                <c:pt idx="19">
                  <c:v>Pažintinės vietos dideliuose miestuose</c:v>
                </c:pt>
                <c:pt idx="20">
                  <c:v>Mažų miestelių ir kaimų lankymas</c:v>
                </c:pt>
                <c:pt idx="21">
                  <c:v>Vandens pramogos uždarose patalpose</c:v>
                </c:pt>
                <c:pt idx="22">
                  <c:v>Vandens pramogos atvirose erdvėse</c:v>
                </c:pt>
                <c:pt idx="23">
                  <c:v>Sveikatos turizmas</c:v>
                </c:pt>
                <c:pt idx="24">
                  <c:v>Medicininis turizmas</c:v>
                </c:pt>
                <c:pt idx="25">
                  <c:v>Kultūros renginių lankymas</c:v>
                </c:pt>
                <c:pt idx="26">
                  <c:v>Sporto renginių lanky,as</c:v>
                </c:pt>
                <c:pt idx="27">
                  <c:v>Kultūros ir istorijos objektų lankymas</c:v>
                </c:pt>
                <c:pt idx="28">
                  <c:v>Religinis turizmas</c:v>
                </c:pt>
                <c:pt idx="29">
                  <c:v>Restoranų, kavinių lankymas</c:v>
                </c:pt>
                <c:pt idx="30">
                  <c:v>Tradicinių vietinių patiekalų ragavimas</c:v>
                </c:pt>
                <c:pt idx="31">
                  <c:v>Naujų skonių ir patirčių išbandymas</c:v>
                </c:pt>
                <c:pt idx="32">
                  <c:v>Naktinis gyvenimas</c:v>
                </c:pt>
                <c:pt idx="33">
                  <c:v>Apsipirkimas ir parduotuvių lankymas</c:v>
                </c:pt>
                <c:pt idx="34">
                  <c:v>Sportinė veikla</c:v>
                </c:pt>
                <c:pt idx="35">
                  <c:v>Pramogų parkų, atrakcijonų, teminių parkų lankymas</c:v>
                </c:pt>
                <c:pt idx="36">
                  <c:v>Dalyvavimas organizuotose ekskursijose ar pažintinėse kelionėse</c:v>
                </c:pt>
                <c:pt idx="37">
                  <c:v>Vietinės kultūros, papročių ir tradicijų pažinimas</c:v>
                </c:pt>
                <c:pt idx="40">
                  <c:v>Others (please specify): </c:v>
                </c:pt>
                <c:pt idx="41">
                  <c:v>Others (please specify): </c:v>
                </c:pt>
                <c:pt idx="42">
                  <c:v>Business </c:v>
                </c:pt>
                <c:pt idx="43">
                  <c:v>Totals </c:v>
                </c:pt>
                <c:pt idx="46">
                  <c:v>14.Which of the previously mentioned activities was the main purpose of this trip? (PLEASE SLECT ONE ANSWER ONLY).</c:v>
                </c:pt>
                <c:pt idx="47">
                  <c:v>Value </c:v>
                </c:pt>
                <c:pt idx="48">
                  <c:v>Ramus poilsis gamtoje</c:v>
                </c:pt>
                <c:pt idx="49">
                  <c:v>Poilsis paplūdimyje</c:v>
                </c:pt>
                <c:pt idx="50">
                  <c:v>Gamtos objektų lankymas</c:v>
                </c:pt>
                <c:pt idx="51">
                  <c:v>Gyvūnų lankymas ar stebėjimas</c:v>
                </c:pt>
                <c:pt idx="52">
                  <c:v>Žygiai gamtoje</c:v>
                </c:pt>
                <c:pt idx="53">
                  <c:v>Dviračių kelionės ar ekskursijos</c:v>
                </c:pt>
                <c:pt idx="54">
                  <c:v>Pažintinės vietos dideliuose miestuose</c:v>
                </c:pt>
                <c:pt idx="55">
                  <c:v>Mažų miestelių ir kaimų lankymas</c:v>
                </c:pt>
                <c:pt idx="56">
                  <c:v>Vandens pramogos uždarose patalpose</c:v>
                </c:pt>
                <c:pt idx="57">
                  <c:v>Vandens pramogos atvirose erdvėse</c:v>
                </c:pt>
                <c:pt idx="58">
                  <c:v>Sveikatos turizmas</c:v>
                </c:pt>
                <c:pt idx="59">
                  <c:v>Medicininis turizmas</c:v>
                </c:pt>
                <c:pt idx="60">
                  <c:v>Kultūros renginių lankymas</c:v>
                </c:pt>
                <c:pt idx="61">
                  <c:v>Sporto renginių lankymas</c:v>
                </c:pt>
                <c:pt idx="62">
                  <c:v>Kultūros ir istorijos objektų lankymas</c:v>
                </c:pt>
                <c:pt idx="63">
                  <c:v>Religinis turizmas</c:v>
                </c:pt>
                <c:pt idx="64">
                  <c:v>Restoranų, kavinių lankymas</c:v>
                </c:pt>
                <c:pt idx="65">
                  <c:v>Tradicinių vietinių patiekalų ragavimas</c:v>
                </c:pt>
                <c:pt idx="66">
                  <c:v>Naujų skonių ir patirčių išbandymas</c:v>
                </c:pt>
                <c:pt idx="67">
                  <c:v>Naktinis gyvenimas</c:v>
                </c:pt>
                <c:pt idx="68">
                  <c:v>Apsipirkimas ir parduotuvių lankymas</c:v>
                </c:pt>
                <c:pt idx="69">
                  <c:v>Sportinė veikla</c:v>
                </c:pt>
                <c:pt idx="70">
                  <c:v>Pramogų parkų, atrakcijonų, teminių parkų lankymas</c:v>
                </c:pt>
                <c:pt idx="71">
                  <c:v>Dalyvavimas organizuotose ekskursijose ar pažintinėse kelionėse</c:v>
                </c:pt>
                <c:pt idx="72">
                  <c:v>Vietinės kultūros, papročių ir tradicijų pažinimas</c:v>
                </c:pt>
                <c:pt idx="73">
                  <c:v> </c:v>
                </c:pt>
                <c:pt idx="76">
                  <c:v>Others (please specify): </c:v>
                </c:pt>
                <c:pt idx="77">
                  <c:v>Business  </c:v>
                </c:pt>
                <c:pt idx="78">
                  <c:v>Totals </c:v>
                </c:pt>
                <c:pt idx="81">
                  <c:v>15.Please rate the activities you took part in during your current visit to Lithuania on a scale from “VERY GOOD” to “VERY POOR”.</c:v>
                </c:pt>
                <c:pt idx="82">
                  <c:v> </c:v>
                </c:pt>
                <c:pt idx="83">
                  <c:v> </c:v>
                </c:pt>
                <c:pt idx="84">
                  <c:v>Peaceful rest in nature (countryside, forest, lake, or other natural settings) </c:v>
                </c:pt>
                <c:pt idx="85">
                  <c:v>Relaxing at the beach (by the sea) </c:v>
                </c:pt>
                <c:pt idx="86">
                  <c:v>Visiting natural sites (observation towers, parks, hillforts) </c:v>
                </c:pt>
                <c:pt idx="87">
                  <c:v>Visiting or observing animals (animal farms, zoos, aquariums, safari parks) </c:v>
                </c:pt>
                <c:pt idx="88">
                  <c:v>Hiking in nature </c:v>
                </c:pt>
                <c:pt idx="89">
                  <c:v>Cycling trips or tours </c:v>
                </c:pt>
                <c:pt idx="90">
                  <c:v>Travelling with a camper or tent camping </c:v>
                </c:pt>
                <c:pt idx="91">
                  <c:v>Sightseeing in large cities </c:v>
                </c:pt>
                <c:pt idx="92">
                  <c:v>Sightseeing small towns and villages </c:v>
                </c:pt>
                <c:pt idx="93">
                  <c:v>Water activities in indoor facilities (water parks, swimming pools, saunas) </c:v>
                </c:pt>
                <c:pt idx="94">
                  <c:v>Water activities in open spaces (wake parks, kitesurfing, water trampolines) </c:v>
                </c:pt>
                <c:pt idx="95">
                  <c:v>Health tourism (sanatoriums, SPA, wellness centres) </c:v>
                </c:pt>
                <c:pt idx="96">
                  <c:v>Medical tourism (medical treatments, diagnostics, clinical services, rehabilitation) </c:v>
                </c:pt>
                <c:pt idx="97">
                  <c:v>Attending cultural events (city festivals, concerts, performances, festivals) </c:v>
                </c:pt>
                <c:pt idx="98">
                  <c:v>Attending sports events (competitions, tournaments, rallies, match) </c:v>
                </c:pt>
                <c:pt idx="99">
                  <c:v>Visiting cultural and historical sites (museums, castles, manors, historical places) </c:v>
                </c:pt>
                <c:pt idx="100">
                  <c:v>Religious tourism (churches, monasteries, sanctuaries, religious events) </c:v>
                </c:pt>
                <c:pt idx="101">
                  <c:v>Visiting restaurants, cafés </c:v>
                </c:pt>
                <c:pt idx="102">
                  <c:v>Tasting traditional local dishes </c:v>
                </c:pt>
                <c:pt idx="103">
                  <c:v>Trying new tastes and experiences (tastings, culinary experiences) </c:v>
                </c:pt>
                <c:pt idx="104">
                  <c:v>Nightlife (bars, clubs, parties) </c:v>
                </c:pt>
                <c:pt idx="105">
                  <c:v>Shopping and visiting stores </c:v>
                </c:pt>
                <c:pt idx="106">
                  <c:v>Doing sports activities (training, running, group games) </c:v>
                </c:pt>
                <c:pt idx="107">
                  <c:v>Visiting amusement parks, attraction parks, theme parks </c:v>
                </c:pt>
                <c:pt idx="108">
                  <c:v>Participating in organised tours or sightseeing trips </c:v>
                </c:pt>
                <c:pt idx="109">
                  <c:v>Getting to know local culture, customs, and traditions </c:v>
                </c:pt>
                <c:pt idx="110">
                  <c:v>Others </c:v>
                </c:pt>
                <c:pt idx="113">
                  <c:v>16.Please rate your experience of the following aspects of your trip on a scale from “VERY GOOD” to “VERY POOR”.</c:v>
                </c:pt>
                <c:pt idx="114">
                  <c:v> </c:v>
                </c:pt>
                <c:pt idx="115">
                  <c:v> </c:v>
                </c:pt>
                <c:pt idx="116">
                  <c:v>Overall price level </c:v>
                </c:pt>
                <c:pt idx="117">
                  <c:v>Value for money for your overall stay </c:v>
                </c:pt>
                <c:pt idx="118">
                  <c:v>Street cleanliness </c:v>
                </c:pt>
                <c:pt idx="119">
                  <c:v>Sense of safety  </c:v>
                </c:pt>
                <c:pt idx="120">
                  <c:v>Taxi/ ridesharing service (Bolt, Uber etc.) </c:v>
                </c:pt>
                <c:pt idx="121">
                  <c:v>Public transport in cities </c:v>
                </c:pt>
                <c:pt idx="122">
                  <c:v>Transportation between cities </c:v>
                </c:pt>
                <c:pt idx="123">
                  <c:v>Public toilets </c:v>
                </c:pt>
                <c:pt idx="124">
                  <c:v>Access to/from the airport </c:v>
                </c:pt>
                <c:pt idx="125">
                  <c:v>Acceptance of diverse tourists (special needs, LGBTQ, different age groups) </c:v>
                </c:pt>
                <c:pt idx="126">
                  <c:v>Friendliness of locals </c:v>
                </c:pt>
                <c:pt idx="127">
                  <c:v>Ease of navigation/signage (maps, signs, directions) </c:v>
                </c:pt>
                <c:pt idx="128">
                  <c:v>Wi-fi and internet connectivity </c:v>
                </c:pt>
                <c:pt idx="129">
                  <c:v>Language accessibility (possibility to communicate in English or other commonly used languages) </c:v>
                </c:pt>
                <c:pt idx="132">
                  <c:v>17.Thinking about your expectations before visiting Lithuania and your actual experience, did Lithuania meet yor expectations?
 </c:v>
                </c:pt>
                <c:pt idx="133">
                  <c:v>Value </c:v>
                </c:pt>
                <c:pt idx="134">
                  <c:v>Greatly exeeded expectations </c:v>
                </c:pt>
                <c:pt idx="135">
                  <c:v>Exceeded expectations </c:v>
                </c:pt>
                <c:pt idx="136">
                  <c:v>Met expectations </c:v>
                </c:pt>
                <c:pt idx="137">
                  <c:v>Below expectations </c:v>
                </c:pt>
                <c:pt idx="138">
                  <c:v> </c:v>
                </c:pt>
                <c:pt idx="141">
                  <c:v>18.Please rate your general impression of this trip.
 </c:v>
                </c:pt>
                <c:pt idx="142">
                  <c:v>Value </c:v>
                </c:pt>
                <c:pt idx="143">
                  <c:v>Labai geras</c:v>
                </c:pt>
                <c:pt idx="144">
                  <c:v>Geras</c:v>
                </c:pt>
                <c:pt idx="145">
                  <c:v>Neutralus</c:v>
                </c:pt>
                <c:pt idx="146">
                  <c:v>Blogas</c:v>
                </c:pt>
                <c:pt idx="147">
                  <c:v>Labai blogas</c:v>
                </c:pt>
                <c:pt idx="148">
                  <c:v> </c:v>
                </c:pt>
                <c:pt idx="151">
                  <c:v>19.Please rate your general impression about Lithuania.
 </c:v>
                </c:pt>
                <c:pt idx="152">
                  <c:v>Value </c:v>
                </c:pt>
                <c:pt idx="153">
                  <c:v>Labai geras</c:v>
                </c:pt>
                <c:pt idx="154">
                  <c:v>Geras</c:v>
                </c:pt>
                <c:pt idx="155">
                  <c:v>Neutralus</c:v>
                </c:pt>
                <c:pt idx="156">
                  <c:v> </c:v>
                </c:pt>
                <c:pt idx="159">
                  <c:v>20.[OLD VERSION] How likely are you to recommend visiting Lithuania to your friends or colleagues?
 </c:v>
                </c:pt>
                <c:pt idx="162">
                  <c:v>21.How likely are you to recommend visiting Lithuania to your friends or colleagues?
 </c:v>
                </c:pt>
                <c:pt idx="163">
                  <c:v>Value </c:v>
                </c:pt>
                <c:pt idx="164">
                  <c:v>10</c:v>
                </c:pt>
                <c:pt idx="165">
                  <c:v>9</c:v>
                </c:pt>
                <c:pt idx="166">
                  <c:v>8</c:v>
                </c:pt>
                <c:pt idx="167">
                  <c:v>7</c:v>
                </c:pt>
                <c:pt idx="168">
                  <c:v>6</c:v>
                </c:pt>
                <c:pt idx="169">
                  <c:v> </c:v>
                </c:pt>
                <c:pt idx="172">
                  <c:v>22.[OLD VERSION] How likely are you to visit Lithuania again?
 </c:v>
                </c:pt>
                <c:pt idx="175">
                  <c:v>23.How likely are you to visit Lithuania again?
 </c:v>
                </c:pt>
                <c:pt idx="176">
                  <c:v>Value </c:v>
                </c:pt>
                <c:pt idx="177">
                  <c:v>10</c:v>
                </c:pt>
                <c:pt idx="178">
                  <c:v>9</c:v>
                </c:pt>
                <c:pt idx="179">
                  <c:v>8</c:v>
                </c:pt>
                <c:pt idx="180">
                  <c:v>7</c:v>
                </c:pt>
                <c:pt idx="181">
                  <c:v>5</c:v>
                </c:pt>
                <c:pt idx="182">
                  <c:v>2</c:v>
                </c:pt>
                <c:pt idx="183">
                  <c:v> </c:v>
                </c:pt>
                <c:pt idx="186">
                  <c:v>24.What did you love most about Lithuania? Please share your most positive experience with us!
 </c:v>
                </c:pt>
                <c:pt idx="187">
                  <c:v>ResponseID</c:v>
                </c:pt>
                <c:pt idx="188">
                  <c:v>1</c:v>
                </c:pt>
                <c:pt idx="189">
                  <c:v>2</c:v>
                </c:pt>
                <c:pt idx="190">
                  <c:v>3</c:v>
                </c:pt>
                <c:pt idx="191">
                  <c:v>4</c:v>
                </c:pt>
                <c:pt idx="192">
                  <c:v>5</c:v>
                </c:pt>
                <c:pt idx="193">
                  <c:v>6</c:v>
                </c:pt>
                <c:pt idx="194">
                  <c:v>7</c:v>
                </c:pt>
                <c:pt idx="195">
                  <c:v>8</c:v>
                </c:pt>
                <c:pt idx="196">
                  <c:v>9</c:v>
                </c:pt>
                <c:pt idx="197">
                  <c:v>10</c:v>
                </c:pt>
                <c:pt idx="198">
                  <c:v>11</c:v>
                </c:pt>
                <c:pt idx="199">
                  <c:v>12</c:v>
                </c:pt>
                <c:pt idx="200">
                  <c:v>13</c:v>
                </c:pt>
                <c:pt idx="201">
                  <c:v>14</c:v>
                </c:pt>
                <c:pt idx="202">
                  <c:v>15</c:v>
                </c:pt>
                <c:pt idx="203">
                  <c:v>16</c:v>
                </c:pt>
                <c:pt idx="204">
                  <c:v>17</c:v>
                </c:pt>
                <c:pt idx="205">
                  <c:v>18</c:v>
                </c:pt>
                <c:pt idx="206">
                  <c:v>19</c:v>
                </c:pt>
                <c:pt idx="207">
                  <c:v>20</c:v>
                </c:pt>
                <c:pt idx="208">
                  <c:v>21</c:v>
                </c:pt>
                <c:pt idx="209">
                  <c:v>22</c:v>
                </c:pt>
                <c:pt idx="210">
                  <c:v>23</c:v>
                </c:pt>
                <c:pt idx="211">
                  <c:v>24</c:v>
                </c:pt>
                <c:pt idx="212">
                  <c:v>25</c:v>
                </c:pt>
                <c:pt idx="213">
                  <c:v>26</c:v>
                </c:pt>
                <c:pt idx="214">
                  <c:v>27</c:v>
                </c:pt>
                <c:pt idx="215">
                  <c:v>28</c:v>
                </c:pt>
                <c:pt idx="216">
                  <c:v>29</c:v>
                </c:pt>
                <c:pt idx="217">
                  <c:v>30</c:v>
                </c:pt>
                <c:pt idx="218">
                  <c:v>31</c:v>
                </c:pt>
                <c:pt idx="219">
                  <c:v>32</c:v>
                </c:pt>
                <c:pt idx="220">
                  <c:v>33</c:v>
                </c:pt>
                <c:pt idx="221">
                  <c:v>34</c:v>
                </c:pt>
                <c:pt idx="222">
                  <c:v>35</c:v>
                </c:pt>
                <c:pt idx="223">
                  <c:v>36</c:v>
                </c:pt>
                <c:pt idx="224">
                  <c:v>37</c:v>
                </c:pt>
                <c:pt idx="225">
                  <c:v>38</c:v>
                </c:pt>
                <c:pt idx="226">
                  <c:v>39</c:v>
                </c:pt>
                <c:pt idx="227">
                  <c:v>40</c:v>
                </c:pt>
                <c:pt idx="228">
                  <c:v>41</c:v>
                </c:pt>
                <c:pt idx="229">
                  <c:v>42</c:v>
                </c:pt>
                <c:pt idx="230">
                  <c:v>43</c:v>
                </c:pt>
                <c:pt idx="231">
                  <c:v>44</c:v>
                </c:pt>
                <c:pt idx="232">
                  <c:v>45</c:v>
                </c:pt>
                <c:pt idx="233">
                  <c:v>46</c:v>
                </c:pt>
                <c:pt idx="234">
                  <c:v>47</c:v>
                </c:pt>
                <c:pt idx="235">
                  <c:v>48</c:v>
                </c:pt>
                <c:pt idx="236">
                  <c:v>49</c:v>
                </c:pt>
                <c:pt idx="237">
                  <c:v>50</c:v>
                </c:pt>
                <c:pt idx="238">
                  <c:v>51</c:v>
                </c:pt>
                <c:pt idx="239">
                  <c:v>52</c:v>
                </c:pt>
                <c:pt idx="240">
                  <c:v>53</c:v>
                </c:pt>
                <c:pt idx="241">
                  <c:v>54</c:v>
                </c:pt>
                <c:pt idx="242">
                  <c:v>55</c:v>
                </c:pt>
                <c:pt idx="243">
                  <c:v>56</c:v>
                </c:pt>
                <c:pt idx="244">
                  <c:v>57</c:v>
                </c:pt>
                <c:pt idx="245">
                  <c:v>58</c:v>
                </c:pt>
                <c:pt idx="246">
                  <c:v>59</c:v>
                </c:pt>
                <c:pt idx="247">
                  <c:v>60</c:v>
                </c:pt>
                <c:pt idx="248">
                  <c:v>61</c:v>
                </c:pt>
                <c:pt idx="249">
                  <c:v>62</c:v>
                </c:pt>
                <c:pt idx="250">
                  <c:v>63</c:v>
                </c:pt>
                <c:pt idx="251">
                  <c:v>64</c:v>
                </c:pt>
                <c:pt idx="252">
                  <c:v>65</c:v>
                </c:pt>
                <c:pt idx="253">
                  <c:v>66</c:v>
                </c:pt>
                <c:pt idx="254">
                  <c:v>67</c:v>
                </c:pt>
                <c:pt idx="255">
                  <c:v>68</c:v>
                </c:pt>
                <c:pt idx="256">
                  <c:v>69</c:v>
                </c:pt>
                <c:pt idx="257">
                  <c:v>70</c:v>
                </c:pt>
                <c:pt idx="258">
                  <c:v>71</c:v>
                </c:pt>
                <c:pt idx="259">
                  <c:v>72</c:v>
                </c:pt>
                <c:pt idx="260">
                  <c:v>73</c:v>
                </c:pt>
                <c:pt idx="261">
                  <c:v>74</c:v>
                </c:pt>
                <c:pt idx="262">
                  <c:v>75</c:v>
                </c:pt>
                <c:pt idx="263">
                  <c:v>76</c:v>
                </c:pt>
                <c:pt idx="264">
                  <c:v>77</c:v>
                </c:pt>
                <c:pt idx="265">
                  <c:v>78</c:v>
                </c:pt>
                <c:pt idx="266">
                  <c:v>79</c:v>
                </c:pt>
                <c:pt idx="267">
                  <c:v>80</c:v>
                </c:pt>
                <c:pt idx="268">
                  <c:v>81</c:v>
                </c:pt>
                <c:pt idx="269">
                  <c:v>82</c:v>
                </c:pt>
                <c:pt idx="270">
                  <c:v>83</c:v>
                </c:pt>
                <c:pt idx="271">
                  <c:v>84</c:v>
                </c:pt>
                <c:pt idx="272">
                  <c:v>85</c:v>
                </c:pt>
                <c:pt idx="273">
                  <c:v>86</c:v>
                </c:pt>
                <c:pt idx="274">
                  <c:v>87</c:v>
                </c:pt>
                <c:pt idx="275">
                  <c:v>88</c:v>
                </c:pt>
                <c:pt idx="276">
                  <c:v>89</c:v>
                </c:pt>
                <c:pt idx="277">
                  <c:v>90</c:v>
                </c:pt>
                <c:pt idx="278">
                  <c:v>91</c:v>
                </c:pt>
                <c:pt idx="279">
                  <c:v>92</c:v>
                </c:pt>
                <c:pt idx="280">
                  <c:v>93</c:v>
                </c:pt>
                <c:pt idx="281">
                  <c:v>94</c:v>
                </c:pt>
                <c:pt idx="282">
                  <c:v>95</c:v>
                </c:pt>
                <c:pt idx="283">
                  <c:v>96</c:v>
                </c:pt>
                <c:pt idx="284">
                  <c:v>97</c:v>
                </c:pt>
                <c:pt idx="285">
                  <c:v>98</c:v>
                </c:pt>
                <c:pt idx="286">
                  <c:v>99</c:v>
                </c:pt>
                <c:pt idx="287">
                  <c:v>100</c:v>
                </c:pt>
                <c:pt idx="288">
                  <c:v>101</c:v>
                </c:pt>
                <c:pt idx="289">
                  <c:v>102</c:v>
                </c:pt>
                <c:pt idx="290">
                  <c:v>103</c:v>
                </c:pt>
                <c:pt idx="291">
                  <c:v>104</c:v>
                </c:pt>
                <c:pt idx="292">
                  <c:v>105</c:v>
                </c:pt>
                <c:pt idx="293">
                  <c:v>106</c:v>
                </c:pt>
                <c:pt idx="294">
                  <c:v>107</c:v>
                </c:pt>
                <c:pt idx="295">
                  <c:v>108</c:v>
                </c:pt>
                <c:pt idx="296">
                  <c:v>109</c:v>
                </c:pt>
                <c:pt idx="297">
                  <c:v>110</c:v>
                </c:pt>
                <c:pt idx="298">
                  <c:v>111</c:v>
                </c:pt>
                <c:pt idx="299">
                  <c:v>112</c:v>
                </c:pt>
                <c:pt idx="300">
                  <c:v>113</c:v>
                </c:pt>
                <c:pt idx="301">
                  <c:v>114</c:v>
                </c:pt>
                <c:pt idx="302">
                  <c:v>115</c:v>
                </c:pt>
                <c:pt idx="303">
                  <c:v>116</c:v>
                </c:pt>
                <c:pt idx="304">
                  <c:v>117</c:v>
                </c:pt>
                <c:pt idx="305">
                  <c:v>118</c:v>
                </c:pt>
                <c:pt idx="306">
                  <c:v>119</c:v>
                </c:pt>
                <c:pt idx="307">
                  <c:v>120</c:v>
                </c:pt>
                <c:pt idx="308">
                  <c:v>121</c:v>
                </c:pt>
                <c:pt idx="309">
                  <c:v>122</c:v>
                </c:pt>
                <c:pt idx="310">
                  <c:v>123</c:v>
                </c:pt>
                <c:pt idx="311">
                  <c:v>124</c:v>
                </c:pt>
                <c:pt idx="312">
                  <c:v>125</c:v>
                </c:pt>
                <c:pt idx="313">
                  <c:v>126</c:v>
                </c:pt>
                <c:pt idx="314">
                  <c:v>127</c:v>
                </c:pt>
                <c:pt idx="315">
                  <c:v>128</c:v>
                </c:pt>
                <c:pt idx="316">
                  <c:v>129</c:v>
                </c:pt>
                <c:pt idx="317">
                  <c:v>130</c:v>
                </c:pt>
                <c:pt idx="318">
                  <c:v>131</c:v>
                </c:pt>
                <c:pt idx="319">
                  <c:v>132</c:v>
                </c:pt>
                <c:pt idx="320">
                  <c:v>133</c:v>
                </c:pt>
                <c:pt idx="321">
                  <c:v>134</c:v>
                </c:pt>
                <c:pt idx="322">
                  <c:v>135</c:v>
                </c:pt>
                <c:pt idx="323">
                  <c:v>136</c:v>
                </c:pt>
                <c:pt idx="324">
                  <c:v>137</c:v>
                </c:pt>
                <c:pt idx="325">
                  <c:v>138</c:v>
                </c:pt>
                <c:pt idx="326">
                  <c:v>139</c:v>
                </c:pt>
                <c:pt idx="327">
                  <c:v>140</c:v>
                </c:pt>
                <c:pt idx="328">
                  <c:v>141</c:v>
                </c:pt>
                <c:pt idx="329">
                  <c:v>142</c:v>
                </c:pt>
                <c:pt idx="330">
                  <c:v>143</c:v>
                </c:pt>
                <c:pt idx="331">
                  <c:v>144</c:v>
                </c:pt>
                <c:pt idx="332">
                  <c:v>145</c:v>
                </c:pt>
                <c:pt idx="333">
                  <c:v>146</c:v>
                </c:pt>
                <c:pt idx="334">
                  <c:v>147</c:v>
                </c:pt>
                <c:pt idx="335">
                  <c:v>148</c:v>
                </c:pt>
                <c:pt idx="336">
                  <c:v>149</c:v>
                </c:pt>
                <c:pt idx="337">
                  <c:v>150</c:v>
                </c:pt>
                <c:pt idx="338">
                  <c:v>151</c:v>
                </c:pt>
                <c:pt idx="339">
                  <c:v>152</c:v>
                </c:pt>
                <c:pt idx="340">
                  <c:v>153</c:v>
                </c:pt>
                <c:pt idx="341">
                  <c:v>154</c:v>
                </c:pt>
                <c:pt idx="342">
                  <c:v>155</c:v>
                </c:pt>
                <c:pt idx="343">
                  <c:v>156</c:v>
                </c:pt>
                <c:pt idx="344">
                  <c:v>157</c:v>
                </c:pt>
                <c:pt idx="345">
                  <c:v>158</c:v>
                </c:pt>
                <c:pt idx="346">
                  <c:v>159</c:v>
                </c:pt>
                <c:pt idx="347">
                  <c:v>160</c:v>
                </c:pt>
                <c:pt idx="348">
                  <c:v>161</c:v>
                </c:pt>
                <c:pt idx="349">
                  <c:v>162</c:v>
                </c:pt>
                <c:pt idx="350">
                  <c:v>163</c:v>
                </c:pt>
                <c:pt idx="351">
                  <c:v>164</c:v>
                </c:pt>
                <c:pt idx="352">
                  <c:v>165</c:v>
                </c:pt>
                <c:pt idx="353">
                  <c:v>166</c:v>
                </c:pt>
                <c:pt idx="354">
                  <c:v>167</c:v>
                </c:pt>
                <c:pt idx="355">
                  <c:v>168</c:v>
                </c:pt>
                <c:pt idx="356">
                  <c:v>169</c:v>
                </c:pt>
                <c:pt idx="357">
                  <c:v>170</c:v>
                </c:pt>
                <c:pt idx="358">
                  <c:v>171</c:v>
                </c:pt>
                <c:pt idx="359">
                  <c:v>172</c:v>
                </c:pt>
                <c:pt idx="360">
                  <c:v>173</c:v>
                </c:pt>
                <c:pt idx="361">
                  <c:v>174</c:v>
                </c:pt>
                <c:pt idx="362">
                  <c:v>175</c:v>
                </c:pt>
                <c:pt idx="363">
                  <c:v>176</c:v>
                </c:pt>
                <c:pt idx="364">
                  <c:v>177</c:v>
                </c:pt>
                <c:pt idx="365">
                  <c:v>178</c:v>
                </c:pt>
                <c:pt idx="366">
                  <c:v>179</c:v>
                </c:pt>
                <c:pt idx="367">
                  <c:v>180</c:v>
                </c:pt>
                <c:pt idx="368">
                  <c:v>181</c:v>
                </c:pt>
                <c:pt idx="369">
                  <c:v>182</c:v>
                </c:pt>
                <c:pt idx="370">
                  <c:v>183</c:v>
                </c:pt>
                <c:pt idx="371">
                  <c:v>184</c:v>
                </c:pt>
                <c:pt idx="372">
                  <c:v>185</c:v>
                </c:pt>
                <c:pt idx="373">
                  <c:v>186</c:v>
                </c:pt>
                <c:pt idx="374">
                  <c:v>187</c:v>
                </c:pt>
                <c:pt idx="375">
                  <c:v>188</c:v>
                </c:pt>
                <c:pt idx="376">
                  <c:v>189</c:v>
                </c:pt>
                <c:pt idx="377">
                  <c:v>190</c:v>
                </c:pt>
                <c:pt idx="378">
                  <c:v>191</c:v>
                </c:pt>
                <c:pt idx="379">
                  <c:v>192</c:v>
                </c:pt>
                <c:pt idx="380">
                  <c:v>193</c:v>
                </c:pt>
                <c:pt idx="381">
                  <c:v>194</c:v>
                </c:pt>
                <c:pt idx="382">
                  <c:v>195</c:v>
                </c:pt>
                <c:pt idx="383">
                  <c:v>196</c:v>
                </c:pt>
                <c:pt idx="384">
                  <c:v>197</c:v>
                </c:pt>
                <c:pt idx="385">
                  <c:v>198</c:v>
                </c:pt>
                <c:pt idx="386">
                  <c:v>199</c:v>
                </c:pt>
                <c:pt idx="387">
                  <c:v>200</c:v>
                </c:pt>
                <c:pt idx="390">
                  <c:v>25.What did you feel was missing or lacking during your time in Lithuania? Please share any aspects you found could be improved!
 </c:v>
                </c:pt>
                <c:pt idx="391">
                  <c:v>ResponseID</c:v>
                </c:pt>
                <c:pt idx="392">
                  <c:v>1</c:v>
                </c:pt>
                <c:pt idx="393">
                  <c:v>2</c:v>
                </c:pt>
                <c:pt idx="394">
                  <c:v>3</c:v>
                </c:pt>
                <c:pt idx="395">
                  <c:v>4</c:v>
                </c:pt>
                <c:pt idx="396">
                  <c:v>5</c:v>
                </c:pt>
                <c:pt idx="397">
                  <c:v>6</c:v>
                </c:pt>
                <c:pt idx="398">
                  <c:v>7</c:v>
                </c:pt>
                <c:pt idx="399">
                  <c:v>8</c:v>
                </c:pt>
                <c:pt idx="400">
                  <c:v>9</c:v>
                </c:pt>
                <c:pt idx="401">
                  <c:v>10</c:v>
                </c:pt>
                <c:pt idx="402">
                  <c:v>11</c:v>
                </c:pt>
                <c:pt idx="403">
                  <c:v>12</c:v>
                </c:pt>
                <c:pt idx="404">
                  <c:v>13</c:v>
                </c:pt>
                <c:pt idx="405">
                  <c:v>14</c:v>
                </c:pt>
                <c:pt idx="406">
                  <c:v>15</c:v>
                </c:pt>
                <c:pt idx="407">
                  <c:v>16</c:v>
                </c:pt>
                <c:pt idx="408">
                  <c:v>17</c:v>
                </c:pt>
                <c:pt idx="409">
                  <c:v>18</c:v>
                </c:pt>
                <c:pt idx="410">
                  <c:v>19</c:v>
                </c:pt>
                <c:pt idx="411">
                  <c:v>20</c:v>
                </c:pt>
                <c:pt idx="412">
                  <c:v>21</c:v>
                </c:pt>
                <c:pt idx="413">
                  <c:v>22</c:v>
                </c:pt>
                <c:pt idx="414">
                  <c:v>23</c:v>
                </c:pt>
                <c:pt idx="415">
                  <c:v>24</c:v>
                </c:pt>
                <c:pt idx="416">
                  <c:v>25</c:v>
                </c:pt>
                <c:pt idx="417">
                  <c:v>26</c:v>
                </c:pt>
                <c:pt idx="418">
                  <c:v>27</c:v>
                </c:pt>
                <c:pt idx="419">
                  <c:v>28</c:v>
                </c:pt>
                <c:pt idx="420">
                  <c:v>29</c:v>
                </c:pt>
                <c:pt idx="421">
                  <c:v>30</c:v>
                </c:pt>
                <c:pt idx="422">
                  <c:v>31</c:v>
                </c:pt>
                <c:pt idx="423">
                  <c:v>32</c:v>
                </c:pt>
                <c:pt idx="424">
                  <c:v>33</c:v>
                </c:pt>
                <c:pt idx="425">
                  <c:v>34</c:v>
                </c:pt>
                <c:pt idx="426">
                  <c:v>35</c:v>
                </c:pt>
                <c:pt idx="427">
                  <c:v>36</c:v>
                </c:pt>
                <c:pt idx="428">
                  <c:v>37</c:v>
                </c:pt>
                <c:pt idx="429">
                  <c:v>38</c:v>
                </c:pt>
                <c:pt idx="430">
                  <c:v>39</c:v>
                </c:pt>
                <c:pt idx="431">
                  <c:v>40</c:v>
                </c:pt>
                <c:pt idx="432">
                  <c:v>41</c:v>
                </c:pt>
                <c:pt idx="433">
                  <c:v>42</c:v>
                </c:pt>
                <c:pt idx="434">
                  <c:v>43</c:v>
                </c:pt>
                <c:pt idx="435">
                  <c:v>44</c:v>
                </c:pt>
                <c:pt idx="436">
                  <c:v>45</c:v>
                </c:pt>
                <c:pt idx="437">
                  <c:v>46</c:v>
                </c:pt>
                <c:pt idx="438">
                  <c:v>47</c:v>
                </c:pt>
                <c:pt idx="439">
                  <c:v>48</c:v>
                </c:pt>
                <c:pt idx="440">
                  <c:v>49</c:v>
                </c:pt>
                <c:pt idx="441">
                  <c:v>50</c:v>
                </c:pt>
                <c:pt idx="442">
                  <c:v>51</c:v>
                </c:pt>
                <c:pt idx="443">
                  <c:v>52</c:v>
                </c:pt>
                <c:pt idx="444">
                  <c:v>53</c:v>
                </c:pt>
                <c:pt idx="445">
                  <c:v>54</c:v>
                </c:pt>
                <c:pt idx="446">
                  <c:v>55</c:v>
                </c:pt>
                <c:pt idx="447">
                  <c:v>56</c:v>
                </c:pt>
                <c:pt idx="448">
                  <c:v>57</c:v>
                </c:pt>
                <c:pt idx="449">
                  <c:v>58</c:v>
                </c:pt>
                <c:pt idx="450">
                  <c:v>59</c:v>
                </c:pt>
                <c:pt idx="451">
                  <c:v>60</c:v>
                </c:pt>
                <c:pt idx="452">
                  <c:v>61</c:v>
                </c:pt>
                <c:pt idx="453">
                  <c:v>62</c:v>
                </c:pt>
                <c:pt idx="454">
                  <c:v>63</c:v>
                </c:pt>
                <c:pt idx="455">
                  <c:v>64</c:v>
                </c:pt>
                <c:pt idx="456">
                  <c:v>65</c:v>
                </c:pt>
                <c:pt idx="457">
                  <c:v>66</c:v>
                </c:pt>
                <c:pt idx="458">
                  <c:v>67</c:v>
                </c:pt>
                <c:pt idx="459">
                  <c:v>68</c:v>
                </c:pt>
                <c:pt idx="460">
                  <c:v>69</c:v>
                </c:pt>
                <c:pt idx="461">
                  <c:v>70</c:v>
                </c:pt>
                <c:pt idx="462">
                  <c:v>71</c:v>
                </c:pt>
                <c:pt idx="463">
                  <c:v>72</c:v>
                </c:pt>
                <c:pt idx="464">
                  <c:v>73</c:v>
                </c:pt>
                <c:pt idx="465">
                  <c:v>74</c:v>
                </c:pt>
                <c:pt idx="466">
                  <c:v>75</c:v>
                </c:pt>
                <c:pt idx="467">
                  <c:v>76</c:v>
                </c:pt>
                <c:pt idx="468">
                  <c:v>77</c:v>
                </c:pt>
                <c:pt idx="469">
                  <c:v>78</c:v>
                </c:pt>
                <c:pt idx="470">
                  <c:v>79</c:v>
                </c:pt>
                <c:pt idx="471">
                  <c:v>80</c:v>
                </c:pt>
                <c:pt idx="472">
                  <c:v>81</c:v>
                </c:pt>
                <c:pt idx="473">
                  <c:v>82</c:v>
                </c:pt>
                <c:pt idx="474">
                  <c:v>83</c:v>
                </c:pt>
                <c:pt idx="475">
                  <c:v>84</c:v>
                </c:pt>
                <c:pt idx="476">
                  <c:v>85</c:v>
                </c:pt>
                <c:pt idx="477">
                  <c:v>86</c:v>
                </c:pt>
                <c:pt idx="478">
                  <c:v>87</c:v>
                </c:pt>
                <c:pt idx="479">
                  <c:v>88</c:v>
                </c:pt>
                <c:pt idx="480">
                  <c:v>89</c:v>
                </c:pt>
                <c:pt idx="481">
                  <c:v>90</c:v>
                </c:pt>
                <c:pt idx="482">
                  <c:v>91</c:v>
                </c:pt>
                <c:pt idx="483">
                  <c:v>92</c:v>
                </c:pt>
                <c:pt idx="484">
                  <c:v>93</c:v>
                </c:pt>
                <c:pt idx="485">
                  <c:v>94</c:v>
                </c:pt>
                <c:pt idx="486">
                  <c:v>95</c:v>
                </c:pt>
                <c:pt idx="487">
                  <c:v>96</c:v>
                </c:pt>
                <c:pt idx="488">
                  <c:v>97</c:v>
                </c:pt>
                <c:pt idx="489">
                  <c:v>98</c:v>
                </c:pt>
                <c:pt idx="490">
                  <c:v>99</c:v>
                </c:pt>
                <c:pt idx="491">
                  <c:v>100</c:v>
                </c:pt>
                <c:pt idx="492">
                  <c:v>101</c:v>
                </c:pt>
                <c:pt idx="493">
                  <c:v>102</c:v>
                </c:pt>
                <c:pt idx="494">
                  <c:v>103</c:v>
                </c:pt>
                <c:pt idx="495">
                  <c:v>104</c:v>
                </c:pt>
                <c:pt idx="496">
                  <c:v>105</c:v>
                </c:pt>
                <c:pt idx="497">
                  <c:v>106</c:v>
                </c:pt>
                <c:pt idx="498">
                  <c:v>107</c:v>
                </c:pt>
                <c:pt idx="499">
                  <c:v>108</c:v>
                </c:pt>
                <c:pt idx="500">
                  <c:v>109</c:v>
                </c:pt>
                <c:pt idx="501">
                  <c:v>110</c:v>
                </c:pt>
                <c:pt idx="502">
                  <c:v>111</c:v>
                </c:pt>
                <c:pt idx="503">
                  <c:v>112</c:v>
                </c:pt>
                <c:pt idx="504">
                  <c:v>113</c:v>
                </c:pt>
                <c:pt idx="505">
                  <c:v>114</c:v>
                </c:pt>
                <c:pt idx="506">
                  <c:v>115</c:v>
                </c:pt>
                <c:pt idx="507">
                  <c:v>116</c:v>
                </c:pt>
                <c:pt idx="508">
                  <c:v>117</c:v>
                </c:pt>
                <c:pt idx="509">
                  <c:v>118</c:v>
                </c:pt>
                <c:pt idx="510">
                  <c:v>119</c:v>
                </c:pt>
                <c:pt idx="511">
                  <c:v>120</c:v>
                </c:pt>
                <c:pt idx="512">
                  <c:v>121</c:v>
                </c:pt>
                <c:pt idx="513">
                  <c:v>122</c:v>
                </c:pt>
                <c:pt idx="514">
                  <c:v>123</c:v>
                </c:pt>
                <c:pt idx="515">
                  <c:v>124</c:v>
                </c:pt>
                <c:pt idx="516">
                  <c:v>125</c:v>
                </c:pt>
                <c:pt idx="517">
                  <c:v>126</c:v>
                </c:pt>
                <c:pt idx="518">
                  <c:v>127</c:v>
                </c:pt>
                <c:pt idx="519">
                  <c:v>128</c:v>
                </c:pt>
                <c:pt idx="520">
                  <c:v>129</c:v>
                </c:pt>
                <c:pt idx="521">
                  <c:v>130</c:v>
                </c:pt>
                <c:pt idx="522">
                  <c:v>131</c:v>
                </c:pt>
                <c:pt idx="523">
                  <c:v>132</c:v>
                </c:pt>
                <c:pt idx="524">
                  <c:v>133</c:v>
                </c:pt>
                <c:pt idx="525">
                  <c:v>134</c:v>
                </c:pt>
                <c:pt idx="526">
                  <c:v>135</c:v>
                </c:pt>
                <c:pt idx="527">
                  <c:v>136</c:v>
                </c:pt>
                <c:pt idx="528">
                  <c:v>137</c:v>
                </c:pt>
                <c:pt idx="529">
                  <c:v>138</c:v>
                </c:pt>
                <c:pt idx="530">
                  <c:v>139</c:v>
                </c:pt>
                <c:pt idx="531">
                  <c:v>140</c:v>
                </c:pt>
                <c:pt idx="532">
                  <c:v>141</c:v>
                </c:pt>
                <c:pt idx="533">
                  <c:v>142</c:v>
                </c:pt>
                <c:pt idx="534">
                  <c:v>143</c:v>
                </c:pt>
                <c:pt idx="535">
                  <c:v>144</c:v>
                </c:pt>
                <c:pt idx="536">
                  <c:v>145</c:v>
                </c:pt>
                <c:pt idx="537">
                  <c:v>146</c:v>
                </c:pt>
                <c:pt idx="538">
                  <c:v>147</c:v>
                </c:pt>
                <c:pt idx="539">
                  <c:v>148</c:v>
                </c:pt>
                <c:pt idx="540">
                  <c:v>149</c:v>
                </c:pt>
                <c:pt idx="541">
                  <c:v>150</c:v>
                </c:pt>
                <c:pt idx="542">
                  <c:v>151</c:v>
                </c:pt>
                <c:pt idx="543">
                  <c:v>152</c:v>
                </c:pt>
                <c:pt idx="544">
                  <c:v>153</c:v>
                </c:pt>
                <c:pt idx="545">
                  <c:v>154</c:v>
                </c:pt>
                <c:pt idx="546">
                  <c:v>155</c:v>
                </c:pt>
                <c:pt idx="547">
                  <c:v>156</c:v>
                </c:pt>
                <c:pt idx="548">
                  <c:v>157</c:v>
                </c:pt>
                <c:pt idx="549">
                  <c:v>158</c:v>
                </c:pt>
                <c:pt idx="550">
                  <c:v>159</c:v>
                </c:pt>
                <c:pt idx="551">
                  <c:v>160</c:v>
                </c:pt>
                <c:pt idx="552">
                  <c:v>161</c:v>
                </c:pt>
                <c:pt idx="553">
                  <c:v>162</c:v>
                </c:pt>
                <c:pt idx="554">
                  <c:v>163</c:v>
                </c:pt>
                <c:pt idx="555">
                  <c:v>164</c:v>
                </c:pt>
                <c:pt idx="556">
                  <c:v>165</c:v>
                </c:pt>
                <c:pt idx="557">
                  <c:v>166</c:v>
                </c:pt>
                <c:pt idx="558">
                  <c:v>167</c:v>
                </c:pt>
                <c:pt idx="559">
                  <c:v>168</c:v>
                </c:pt>
                <c:pt idx="560">
                  <c:v>169</c:v>
                </c:pt>
                <c:pt idx="561">
                  <c:v>170</c:v>
                </c:pt>
                <c:pt idx="562">
                  <c:v>171</c:v>
                </c:pt>
                <c:pt idx="563">
                  <c:v>172</c:v>
                </c:pt>
                <c:pt idx="564">
                  <c:v>173</c:v>
                </c:pt>
                <c:pt idx="565">
                  <c:v>174</c:v>
                </c:pt>
                <c:pt idx="566">
                  <c:v>175</c:v>
                </c:pt>
                <c:pt idx="567">
                  <c:v>176</c:v>
                </c:pt>
                <c:pt idx="568">
                  <c:v>177</c:v>
                </c:pt>
                <c:pt idx="569">
                  <c:v>178</c:v>
                </c:pt>
                <c:pt idx="570">
                  <c:v>179</c:v>
                </c:pt>
                <c:pt idx="571">
                  <c:v>180</c:v>
                </c:pt>
                <c:pt idx="572">
                  <c:v>181</c:v>
                </c:pt>
                <c:pt idx="573">
                  <c:v>182</c:v>
                </c:pt>
                <c:pt idx="574">
                  <c:v>183</c:v>
                </c:pt>
                <c:pt idx="575">
                  <c:v>184</c:v>
                </c:pt>
                <c:pt idx="576">
                  <c:v>185</c:v>
                </c:pt>
                <c:pt idx="577">
                  <c:v>186</c:v>
                </c:pt>
                <c:pt idx="578">
                  <c:v>187</c:v>
                </c:pt>
                <c:pt idx="579">
                  <c:v>188</c:v>
                </c:pt>
                <c:pt idx="580">
                  <c:v>189</c:v>
                </c:pt>
                <c:pt idx="581">
                  <c:v>190</c:v>
                </c:pt>
                <c:pt idx="582">
                  <c:v>191</c:v>
                </c:pt>
                <c:pt idx="583">
                  <c:v>192</c:v>
                </c:pt>
                <c:pt idx="584">
                  <c:v>193</c:v>
                </c:pt>
                <c:pt idx="585">
                  <c:v>194</c:v>
                </c:pt>
                <c:pt idx="586">
                  <c:v>195</c:v>
                </c:pt>
                <c:pt idx="587">
                  <c:v>196</c:v>
                </c:pt>
                <c:pt idx="588">
                  <c:v>197</c:v>
                </c:pt>
                <c:pt idx="589">
                  <c:v>198</c:v>
                </c:pt>
                <c:pt idx="590">
                  <c:v>199</c:v>
                </c:pt>
                <c:pt idx="591">
                  <c:v>200</c:v>
                </c:pt>
                <c:pt idx="594">
                  <c:v>26.Please indicate your gender</c:v>
                </c:pt>
                <c:pt idx="595">
                  <c:v>Value </c:v>
                </c:pt>
                <c:pt idx="596">
                  <c:v>Vyras</c:v>
                </c:pt>
                <c:pt idx="597">
                  <c:v>Moteris</c:v>
                </c:pt>
                <c:pt idx="598">
                  <c:v> </c:v>
                </c:pt>
                <c:pt idx="601">
                  <c:v>27.Please indicate your age</c:v>
                </c:pt>
                <c:pt idx="602">
                  <c:v>ResponseID</c:v>
                </c:pt>
                <c:pt idx="603">
                  <c:v>1</c:v>
                </c:pt>
                <c:pt idx="604">
                  <c:v>2</c:v>
                </c:pt>
                <c:pt idx="605">
                  <c:v>3</c:v>
                </c:pt>
                <c:pt idx="606">
                  <c:v>4</c:v>
                </c:pt>
                <c:pt idx="607">
                  <c:v>5</c:v>
                </c:pt>
                <c:pt idx="608">
                  <c:v>6</c:v>
                </c:pt>
                <c:pt idx="609">
                  <c:v>7</c:v>
                </c:pt>
                <c:pt idx="610">
                  <c:v>8</c:v>
                </c:pt>
                <c:pt idx="611">
                  <c:v>9</c:v>
                </c:pt>
                <c:pt idx="612">
                  <c:v>10</c:v>
                </c:pt>
                <c:pt idx="613">
                  <c:v>11</c:v>
                </c:pt>
                <c:pt idx="614">
                  <c:v>12</c:v>
                </c:pt>
                <c:pt idx="615">
                  <c:v>13</c:v>
                </c:pt>
                <c:pt idx="616">
                  <c:v>14</c:v>
                </c:pt>
                <c:pt idx="617">
                  <c:v>15</c:v>
                </c:pt>
                <c:pt idx="618">
                  <c:v>16</c:v>
                </c:pt>
                <c:pt idx="619">
                  <c:v>17</c:v>
                </c:pt>
                <c:pt idx="620">
                  <c:v>18</c:v>
                </c:pt>
                <c:pt idx="621">
                  <c:v>19</c:v>
                </c:pt>
                <c:pt idx="622">
                  <c:v>20</c:v>
                </c:pt>
                <c:pt idx="623">
                  <c:v>21</c:v>
                </c:pt>
                <c:pt idx="624">
                  <c:v>22</c:v>
                </c:pt>
                <c:pt idx="625">
                  <c:v>23</c:v>
                </c:pt>
                <c:pt idx="626">
                  <c:v>24</c:v>
                </c:pt>
                <c:pt idx="627">
                  <c:v>25</c:v>
                </c:pt>
                <c:pt idx="628">
                  <c:v>26</c:v>
                </c:pt>
                <c:pt idx="629">
                  <c:v>27</c:v>
                </c:pt>
                <c:pt idx="630">
                  <c:v>28</c:v>
                </c:pt>
                <c:pt idx="631">
                  <c:v>29</c:v>
                </c:pt>
                <c:pt idx="632">
                  <c:v>30</c:v>
                </c:pt>
                <c:pt idx="633">
                  <c:v>31</c:v>
                </c:pt>
                <c:pt idx="634">
                  <c:v>32</c:v>
                </c:pt>
                <c:pt idx="635">
                  <c:v>33</c:v>
                </c:pt>
                <c:pt idx="636">
                  <c:v>34</c:v>
                </c:pt>
                <c:pt idx="637">
                  <c:v>35</c:v>
                </c:pt>
                <c:pt idx="638">
                  <c:v>36</c:v>
                </c:pt>
                <c:pt idx="639">
                  <c:v>37</c:v>
                </c:pt>
                <c:pt idx="640">
                  <c:v>38</c:v>
                </c:pt>
                <c:pt idx="641">
                  <c:v>39</c:v>
                </c:pt>
                <c:pt idx="642">
                  <c:v>40</c:v>
                </c:pt>
                <c:pt idx="643">
                  <c:v>41</c:v>
                </c:pt>
                <c:pt idx="644">
                  <c:v>42</c:v>
                </c:pt>
                <c:pt idx="645">
                  <c:v>43</c:v>
                </c:pt>
                <c:pt idx="646">
                  <c:v>44</c:v>
                </c:pt>
                <c:pt idx="647">
                  <c:v>45</c:v>
                </c:pt>
                <c:pt idx="648">
                  <c:v>46</c:v>
                </c:pt>
                <c:pt idx="649">
                  <c:v>47</c:v>
                </c:pt>
                <c:pt idx="650">
                  <c:v>48</c:v>
                </c:pt>
                <c:pt idx="651">
                  <c:v>49</c:v>
                </c:pt>
                <c:pt idx="652">
                  <c:v>50</c:v>
                </c:pt>
                <c:pt idx="653">
                  <c:v>51</c:v>
                </c:pt>
                <c:pt idx="654">
                  <c:v>52</c:v>
                </c:pt>
                <c:pt idx="655">
                  <c:v>53</c:v>
                </c:pt>
                <c:pt idx="656">
                  <c:v>54</c:v>
                </c:pt>
                <c:pt idx="657">
                  <c:v>55</c:v>
                </c:pt>
                <c:pt idx="658">
                  <c:v>56</c:v>
                </c:pt>
                <c:pt idx="659">
                  <c:v>57</c:v>
                </c:pt>
                <c:pt idx="660">
                  <c:v>58</c:v>
                </c:pt>
                <c:pt idx="661">
                  <c:v>59</c:v>
                </c:pt>
                <c:pt idx="662">
                  <c:v>60</c:v>
                </c:pt>
                <c:pt idx="663">
                  <c:v>61</c:v>
                </c:pt>
                <c:pt idx="664">
                  <c:v>62</c:v>
                </c:pt>
                <c:pt idx="665">
                  <c:v>63</c:v>
                </c:pt>
                <c:pt idx="666">
                  <c:v>64</c:v>
                </c:pt>
                <c:pt idx="667">
                  <c:v>65</c:v>
                </c:pt>
                <c:pt idx="668">
                  <c:v>66</c:v>
                </c:pt>
                <c:pt idx="669">
                  <c:v>67</c:v>
                </c:pt>
                <c:pt idx="670">
                  <c:v>68</c:v>
                </c:pt>
                <c:pt idx="671">
                  <c:v>69</c:v>
                </c:pt>
                <c:pt idx="672">
                  <c:v>70</c:v>
                </c:pt>
                <c:pt idx="673">
                  <c:v>71</c:v>
                </c:pt>
                <c:pt idx="674">
                  <c:v>72</c:v>
                </c:pt>
                <c:pt idx="675">
                  <c:v>73</c:v>
                </c:pt>
                <c:pt idx="676">
                  <c:v>74</c:v>
                </c:pt>
                <c:pt idx="677">
                  <c:v>75</c:v>
                </c:pt>
                <c:pt idx="678">
                  <c:v>76</c:v>
                </c:pt>
                <c:pt idx="679">
                  <c:v>77</c:v>
                </c:pt>
                <c:pt idx="680">
                  <c:v>78</c:v>
                </c:pt>
                <c:pt idx="681">
                  <c:v>79</c:v>
                </c:pt>
                <c:pt idx="682">
                  <c:v>80</c:v>
                </c:pt>
                <c:pt idx="683">
                  <c:v>81</c:v>
                </c:pt>
                <c:pt idx="684">
                  <c:v>82</c:v>
                </c:pt>
                <c:pt idx="685">
                  <c:v>83</c:v>
                </c:pt>
                <c:pt idx="686">
                  <c:v>84</c:v>
                </c:pt>
                <c:pt idx="687">
                  <c:v>85</c:v>
                </c:pt>
                <c:pt idx="688">
                  <c:v>86</c:v>
                </c:pt>
                <c:pt idx="689">
                  <c:v>87</c:v>
                </c:pt>
                <c:pt idx="690">
                  <c:v>88</c:v>
                </c:pt>
                <c:pt idx="691">
                  <c:v>89</c:v>
                </c:pt>
                <c:pt idx="692">
                  <c:v>90</c:v>
                </c:pt>
                <c:pt idx="693">
                  <c:v>91</c:v>
                </c:pt>
                <c:pt idx="694">
                  <c:v>92</c:v>
                </c:pt>
                <c:pt idx="695">
                  <c:v>93</c:v>
                </c:pt>
                <c:pt idx="696">
                  <c:v>94</c:v>
                </c:pt>
                <c:pt idx="697">
                  <c:v>95</c:v>
                </c:pt>
                <c:pt idx="698">
                  <c:v>96</c:v>
                </c:pt>
                <c:pt idx="699">
                  <c:v>97</c:v>
                </c:pt>
                <c:pt idx="700">
                  <c:v>98</c:v>
                </c:pt>
                <c:pt idx="701">
                  <c:v>99</c:v>
                </c:pt>
                <c:pt idx="702">
                  <c:v>100</c:v>
                </c:pt>
                <c:pt idx="703">
                  <c:v>101</c:v>
                </c:pt>
                <c:pt idx="704">
                  <c:v>102</c:v>
                </c:pt>
                <c:pt idx="705">
                  <c:v>103</c:v>
                </c:pt>
                <c:pt idx="706">
                  <c:v>104</c:v>
                </c:pt>
                <c:pt idx="707">
                  <c:v>105</c:v>
                </c:pt>
                <c:pt idx="708">
                  <c:v>106</c:v>
                </c:pt>
                <c:pt idx="709">
                  <c:v>107</c:v>
                </c:pt>
                <c:pt idx="710">
                  <c:v>108</c:v>
                </c:pt>
                <c:pt idx="711">
                  <c:v>109</c:v>
                </c:pt>
                <c:pt idx="712">
                  <c:v>110</c:v>
                </c:pt>
                <c:pt idx="713">
                  <c:v>111</c:v>
                </c:pt>
                <c:pt idx="714">
                  <c:v>112</c:v>
                </c:pt>
                <c:pt idx="715">
                  <c:v>113</c:v>
                </c:pt>
                <c:pt idx="716">
                  <c:v>114</c:v>
                </c:pt>
                <c:pt idx="717">
                  <c:v>115</c:v>
                </c:pt>
                <c:pt idx="718">
                  <c:v>116</c:v>
                </c:pt>
                <c:pt idx="719">
                  <c:v>117</c:v>
                </c:pt>
                <c:pt idx="720">
                  <c:v>118</c:v>
                </c:pt>
                <c:pt idx="721">
                  <c:v>119</c:v>
                </c:pt>
                <c:pt idx="722">
                  <c:v>120</c:v>
                </c:pt>
                <c:pt idx="723">
                  <c:v>121</c:v>
                </c:pt>
                <c:pt idx="724">
                  <c:v>122</c:v>
                </c:pt>
                <c:pt idx="725">
                  <c:v>123</c:v>
                </c:pt>
                <c:pt idx="726">
                  <c:v>124</c:v>
                </c:pt>
                <c:pt idx="727">
                  <c:v>125</c:v>
                </c:pt>
                <c:pt idx="728">
                  <c:v>126</c:v>
                </c:pt>
                <c:pt idx="729">
                  <c:v>127</c:v>
                </c:pt>
                <c:pt idx="730">
                  <c:v>128</c:v>
                </c:pt>
                <c:pt idx="731">
                  <c:v>129</c:v>
                </c:pt>
                <c:pt idx="732">
                  <c:v>130</c:v>
                </c:pt>
                <c:pt idx="733">
                  <c:v>131</c:v>
                </c:pt>
                <c:pt idx="734">
                  <c:v>132</c:v>
                </c:pt>
                <c:pt idx="735">
                  <c:v>133</c:v>
                </c:pt>
                <c:pt idx="736">
                  <c:v>134</c:v>
                </c:pt>
                <c:pt idx="737">
                  <c:v>135</c:v>
                </c:pt>
                <c:pt idx="738">
                  <c:v>136</c:v>
                </c:pt>
                <c:pt idx="739">
                  <c:v>137</c:v>
                </c:pt>
                <c:pt idx="740">
                  <c:v>138</c:v>
                </c:pt>
                <c:pt idx="741">
                  <c:v>139</c:v>
                </c:pt>
                <c:pt idx="742">
                  <c:v>140</c:v>
                </c:pt>
                <c:pt idx="743">
                  <c:v>141</c:v>
                </c:pt>
                <c:pt idx="744">
                  <c:v>142</c:v>
                </c:pt>
                <c:pt idx="745">
                  <c:v>143</c:v>
                </c:pt>
                <c:pt idx="746">
                  <c:v>144</c:v>
                </c:pt>
                <c:pt idx="747">
                  <c:v>145</c:v>
                </c:pt>
                <c:pt idx="748">
                  <c:v>146</c:v>
                </c:pt>
                <c:pt idx="749">
                  <c:v>147</c:v>
                </c:pt>
                <c:pt idx="750">
                  <c:v>148</c:v>
                </c:pt>
                <c:pt idx="751">
                  <c:v>149</c:v>
                </c:pt>
                <c:pt idx="752">
                  <c:v>150</c:v>
                </c:pt>
                <c:pt idx="753">
                  <c:v>151</c:v>
                </c:pt>
                <c:pt idx="754">
                  <c:v>152</c:v>
                </c:pt>
                <c:pt idx="755">
                  <c:v>153</c:v>
                </c:pt>
                <c:pt idx="756">
                  <c:v>154</c:v>
                </c:pt>
                <c:pt idx="757">
                  <c:v>155</c:v>
                </c:pt>
                <c:pt idx="758">
                  <c:v>156</c:v>
                </c:pt>
                <c:pt idx="759">
                  <c:v>157</c:v>
                </c:pt>
                <c:pt idx="760">
                  <c:v>158</c:v>
                </c:pt>
                <c:pt idx="761">
                  <c:v>159</c:v>
                </c:pt>
                <c:pt idx="762">
                  <c:v>160</c:v>
                </c:pt>
                <c:pt idx="763">
                  <c:v>161</c:v>
                </c:pt>
                <c:pt idx="764">
                  <c:v>162</c:v>
                </c:pt>
                <c:pt idx="765">
                  <c:v>163</c:v>
                </c:pt>
                <c:pt idx="766">
                  <c:v>164</c:v>
                </c:pt>
                <c:pt idx="767">
                  <c:v>165</c:v>
                </c:pt>
                <c:pt idx="768">
                  <c:v>166</c:v>
                </c:pt>
                <c:pt idx="769">
                  <c:v>167</c:v>
                </c:pt>
                <c:pt idx="770">
                  <c:v>168</c:v>
                </c:pt>
                <c:pt idx="771">
                  <c:v>169</c:v>
                </c:pt>
                <c:pt idx="772">
                  <c:v>170</c:v>
                </c:pt>
                <c:pt idx="773">
                  <c:v>171</c:v>
                </c:pt>
                <c:pt idx="774">
                  <c:v>172</c:v>
                </c:pt>
                <c:pt idx="775">
                  <c:v>173</c:v>
                </c:pt>
                <c:pt idx="776">
                  <c:v>174</c:v>
                </c:pt>
                <c:pt idx="777">
                  <c:v>175</c:v>
                </c:pt>
                <c:pt idx="778">
                  <c:v>176</c:v>
                </c:pt>
                <c:pt idx="779">
                  <c:v>177</c:v>
                </c:pt>
                <c:pt idx="780">
                  <c:v>178</c:v>
                </c:pt>
                <c:pt idx="781">
                  <c:v>179</c:v>
                </c:pt>
                <c:pt idx="782">
                  <c:v>180</c:v>
                </c:pt>
                <c:pt idx="783">
                  <c:v>181</c:v>
                </c:pt>
                <c:pt idx="784">
                  <c:v>182</c:v>
                </c:pt>
                <c:pt idx="785">
                  <c:v>183</c:v>
                </c:pt>
                <c:pt idx="786">
                  <c:v>184</c:v>
                </c:pt>
                <c:pt idx="787">
                  <c:v>185</c:v>
                </c:pt>
                <c:pt idx="788">
                  <c:v>186</c:v>
                </c:pt>
                <c:pt idx="789">
                  <c:v>187</c:v>
                </c:pt>
                <c:pt idx="790">
                  <c:v>188</c:v>
                </c:pt>
                <c:pt idx="791">
                  <c:v>189</c:v>
                </c:pt>
                <c:pt idx="792">
                  <c:v>190</c:v>
                </c:pt>
                <c:pt idx="793">
                  <c:v>191</c:v>
                </c:pt>
                <c:pt idx="794">
                  <c:v>192</c:v>
                </c:pt>
                <c:pt idx="795">
                  <c:v>193</c:v>
                </c:pt>
                <c:pt idx="796">
                  <c:v>194</c:v>
                </c:pt>
                <c:pt idx="797">
                  <c:v>195</c:v>
                </c:pt>
                <c:pt idx="798">
                  <c:v>196</c:v>
                </c:pt>
                <c:pt idx="799">
                  <c:v>197</c:v>
                </c:pt>
                <c:pt idx="800">
                  <c:v>198</c:v>
                </c:pt>
                <c:pt idx="801">
                  <c:v>199</c:v>
                </c:pt>
                <c:pt idx="802">
                  <c:v>200</c:v>
                </c:pt>
                <c:pt idx="805">
                  <c:v>28.Please indicate your education level:</c:v>
                </c:pt>
                <c:pt idx="806">
                  <c:v>Value </c:v>
                </c:pt>
                <c:pt idx="807">
                  <c:v>Primary, secondary school </c:v>
                </c:pt>
                <c:pt idx="808">
                  <c:v>Vocational education </c:v>
                </c:pt>
                <c:pt idx="809">
                  <c:v>Bachelor’s degree </c:v>
                </c:pt>
                <c:pt idx="810">
                  <c:v>Master’s/doctoral degree </c:v>
                </c:pt>
                <c:pt idx="811">
                  <c:v>Prefer not to say </c:v>
                </c:pt>
                <c:pt idx="812">
                  <c:v> </c:v>
                </c:pt>
                <c:pt idx="815">
                  <c:v>Other - Write In </c:v>
                </c:pt>
                <c:pt idx="816">
                  <c:v>Totals </c:v>
                </c:pt>
                <c:pt idx="819">
                  <c:v>29.What is your personal monthly net income? (One possible answer)
 </c:v>
                </c:pt>
                <c:pt idx="820">
                  <c:v>Value </c:v>
                </c:pt>
                <c:pt idx="821">
                  <c:v>Below 1000 Eur </c:v>
                </c:pt>
                <c:pt idx="822">
                  <c:v>1001 Eur-1500 Eur </c:v>
                </c:pt>
                <c:pt idx="823">
                  <c:v>1501 Eur – 2000 Eur </c:v>
                </c:pt>
                <c:pt idx="824">
                  <c:v>2001 Eur – 2500 Eur </c:v>
                </c:pt>
                <c:pt idx="825">
                  <c:v>2501 Eur – 3000 Eur </c:v>
                </c:pt>
                <c:pt idx="826">
                  <c:v>3001 Eur – 3500 Eur </c:v>
                </c:pt>
                <c:pt idx="827">
                  <c:v>3501 Eur – 4000 Eur </c:v>
                </c:pt>
                <c:pt idx="828">
                  <c:v>4001 Eur – 4500 Eur </c:v>
                </c:pt>
                <c:pt idx="829">
                  <c:v>Above 4500 Eur </c:v>
                </c:pt>
                <c:pt idx="830">
                  <c:v>Difficult to tell / refuse to answer </c:v>
                </c:pt>
                <c:pt idx="831">
                  <c:v> </c:v>
                </c:pt>
                <c:pt idx="834">
                  <c:v>30.Which category best describes your occupation status?
 </c:v>
                </c:pt>
                <c:pt idx="835">
                  <c:v>Value </c:v>
                </c:pt>
                <c:pt idx="836">
                  <c:v>Hired employee </c:v>
                </c:pt>
                <c:pt idx="837">
                  <c:v>Owner of a business </c:v>
                </c:pt>
                <c:pt idx="838">
                  <c:v>Freelancer </c:v>
                </c:pt>
                <c:pt idx="839">
                  <c:v>Housewife/ house husband  (full time) </c:v>
                </c:pt>
                <c:pt idx="840">
                  <c:v>Student </c:v>
                </c:pt>
                <c:pt idx="841">
                  <c:v>Unemployed </c:v>
                </c:pt>
                <c:pt idx="842">
                  <c:v>Pensioner/retired </c:v>
                </c:pt>
                <c:pt idx="843">
                  <c:v>Other (please specify) </c:v>
                </c:pt>
                <c:pt idx="844">
                  <c:v>Prefer not to say </c:v>
                </c:pt>
                <c:pt idx="845">
                  <c:v> </c:v>
                </c:pt>
                <c:pt idx="848">
                  <c:v>Other (please specify) </c:v>
                </c:pt>
                <c:pt idx="849">
                  <c:v>And work  </c:v>
                </c:pt>
                <c:pt idx="850">
                  <c:v>Researcher </c:v>
                </c:pt>
                <c:pt idx="851">
                  <c:v>Totals </c:v>
                </c:pt>
                <c:pt idx="854">
                  <c:v>31.Date</c:v>
                </c:pt>
                <c:pt idx="855">
                  <c:v>ResponseID</c:v>
                </c:pt>
                <c:pt idx="856">
                  <c:v>1</c:v>
                </c:pt>
                <c:pt idx="857">
                  <c:v>2</c:v>
                </c:pt>
                <c:pt idx="858">
                  <c:v>3</c:v>
                </c:pt>
                <c:pt idx="859">
                  <c:v>4</c:v>
                </c:pt>
                <c:pt idx="860">
                  <c:v>5</c:v>
                </c:pt>
                <c:pt idx="861">
                  <c:v>6</c:v>
                </c:pt>
                <c:pt idx="862">
                  <c:v>7</c:v>
                </c:pt>
                <c:pt idx="863">
                  <c:v>8</c:v>
                </c:pt>
                <c:pt idx="864">
                  <c:v>9</c:v>
                </c:pt>
                <c:pt idx="865">
                  <c:v>10</c:v>
                </c:pt>
                <c:pt idx="866">
                  <c:v>11</c:v>
                </c:pt>
                <c:pt idx="867">
                  <c:v>12</c:v>
                </c:pt>
                <c:pt idx="868">
                  <c:v>13</c:v>
                </c:pt>
                <c:pt idx="869">
                  <c:v>14</c:v>
                </c:pt>
                <c:pt idx="870">
                  <c:v>15</c:v>
                </c:pt>
                <c:pt idx="871">
                  <c:v>16</c:v>
                </c:pt>
                <c:pt idx="872">
                  <c:v>17</c:v>
                </c:pt>
                <c:pt idx="873">
                  <c:v>18</c:v>
                </c:pt>
                <c:pt idx="874">
                  <c:v>19</c:v>
                </c:pt>
                <c:pt idx="875">
                  <c:v>20</c:v>
                </c:pt>
                <c:pt idx="876">
                  <c:v>21</c:v>
                </c:pt>
                <c:pt idx="877">
                  <c:v>22</c:v>
                </c:pt>
                <c:pt idx="878">
                  <c:v>23</c:v>
                </c:pt>
                <c:pt idx="879">
                  <c:v>24</c:v>
                </c:pt>
                <c:pt idx="880">
                  <c:v>25</c:v>
                </c:pt>
                <c:pt idx="881">
                  <c:v>26</c:v>
                </c:pt>
                <c:pt idx="882">
                  <c:v>27</c:v>
                </c:pt>
                <c:pt idx="883">
                  <c:v>28</c:v>
                </c:pt>
                <c:pt idx="884">
                  <c:v>29</c:v>
                </c:pt>
                <c:pt idx="885">
                  <c:v>30</c:v>
                </c:pt>
                <c:pt idx="886">
                  <c:v>31</c:v>
                </c:pt>
                <c:pt idx="887">
                  <c:v>32</c:v>
                </c:pt>
                <c:pt idx="888">
                  <c:v>33</c:v>
                </c:pt>
                <c:pt idx="889">
                  <c:v>34</c:v>
                </c:pt>
                <c:pt idx="890">
                  <c:v>35</c:v>
                </c:pt>
                <c:pt idx="891">
                  <c:v>36</c:v>
                </c:pt>
                <c:pt idx="892">
                  <c:v>37</c:v>
                </c:pt>
                <c:pt idx="893">
                  <c:v>38</c:v>
                </c:pt>
                <c:pt idx="894">
                  <c:v>39</c:v>
                </c:pt>
                <c:pt idx="895">
                  <c:v>40</c:v>
                </c:pt>
                <c:pt idx="896">
                  <c:v>41</c:v>
                </c:pt>
                <c:pt idx="897">
                  <c:v>42</c:v>
                </c:pt>
                <c:pt idx="898">
                  <c:v>43</c:v>
                </c:pt>
                <c:pt idx="899">
                  <c:v>44</c:v>
                </c:pt>
                <c:pt idx="900">
                  <c:v>45</c:v>
                </c:pt>
                <c:pt idx="901">
                  <c:v>46</c:v>
                </c:pt>
                <c:pt idx="902">
                  <c:v>47</c:v>
                </c:pt>
                <c:pt idx="903">
                  <c:v>48</c:v>
                </c:pt>
                <c:pt idx="904">
                  <c:v>49</c:v>
                </c:pt>
                <c:pt idx="905">
                  <c:v>50</c:v>
                </c:pt>
                <c:pt idx="906">
                  <c:v>51</c:v>
                </c:pt>
                <c:pt idx="907">
                  <c:v>52</c:v>
                </c:pt>
                <c:pt idx="908">
                  <c:v>53</c:v>
                </c:pt>
                <c:pt idx="909">
                  <c:v>54</c:v>
                </c:pt>
                <c:pt idx="910">
                  <c:v>55</c:v>
                </c:pt>
                <c:pt idx="911">
                  <c:v>56</c:v>
                </c:pt>
                <c:pt idx="912">
                  <c:v>57</c:v>
                </c:pt>
                <c:pt idx="913">
                  <c:v>58</c:v>
                </c:pt>
                <c:pt idx="914">
                  <c:v>59</c:v>
                </c:pt>
                <c:pt idx="915">
                  <c:v>60</c:v>
                </c:pt>
                <c:pt idx="916">
                  <c:v>61</c:v>
                </c:pt>
                <c:pt idx="917">
                  <c:v>62</c:v>
                </c:pt>
                <c:pt idx="918">
                  <c:v>63</c:v>
                </c:pt>
                <c:pt idx="919">
                  <c:v>64</c:v>
                </c:pt>
                <c:pt idx="920">
                  <c:v>65</c:v>
                </c:pt>
                <c:pt idx="921">
                  <c:v>66</c:v>
                </c:pt>
                <c:pt idx="922">
                  <c:v>67</c:v>
                </c:pt>
                <c:pt idx="923">
                  <c:v>68</c:v>
                </c:pt>
                <c:pt idx="924">
                  <c:v>69</c:v>
                </c:pt>
                <c:pt idx="925">
                  <c:v>70</c:v>
                </c:pt>
                <c:pt idx="926">
                  <c:v>71</c:v>
                </c:pt>
                <c:pt idx="927">
                  <c:v>72</c:v>
                </c:pt>
                <c:pt idx="928">
                  <c:v>73</c:v>
                </c:pt>
                <c:pt idx="929">
                  <c:v>74</c:v>
                </c:pt>
                <c:pt idx="930">
                  <c:v>75</c:v>
                </c:pt>
                <c:pt idx="931">
                  <c:v>76</c:v>
                </c:pt>
                <c:pt idx="932">
                  <c:v>77</c:v>
                </c:pt>
                <c:pt idx="933">
                  <c:v>78</c:v>
                </c:pt>
                <c:pt idx="934">
                  <c:v>79</c:v>
                </c:pt>
                <c:pt idx="935">
                  <c:v>80</c:v>
                </c:pt>
                <c:pt idx="936">
                  <c:v>81</c:v>
                </c:pt>
                <c:pt idx="937">
                  <c:v>82</c:v>
                </c:pt>
                <c:pt idx="938">
                  <c:v>83</c:v>
                </c:pt>
                <c:pt idx="939">
                  <c:v>84</c:v>
                </c:pt>
                <c:pt idx="940">
                  <c:v>85</c:v>
                </c:pt>
                <c:pt idx="941">
                  <c:v>86</c:v>
                </c:pt>
                <c:pt idx="942">
                  <c:v>87</c:v>
                </c:pt>
                <c:pt idx="943">
                  <c:v>88</c:v>
                </c:pt>
                <c:pt idx="944">
                  <c:v>89</c:v>
                </c:pt>
                <c:pt idx="945">
                  <c:v>90</c:v>
                </c:pt>
                <c:pt idx="946">
                  <c:v>91</c:v>
                </c:pt>
                <c:pt idx="947">
                  <c:v>92</c:v>
                </c:pt>
                <c:pt idx="948">
                  <c:v>93</c:v>
                </c:pt>
                <c:pt idx="949">
                  <c:v>94</c:v>
                </c:pt>
                <c:pt idx="950">
                  <c:v>95</c:v>
                </c:pt>
                <c:pt idx="951">
                  <c:v>96</c:v>
                </c:pt>
                <c:pt idx="952">
                  <c:v>97</c:v>
                </c:pt>
                <c:pt idx="953">
                  <c:v>98</c:v>
                </c:pt>
                <c:pt idx="954">
                  <c:v>99</c:v>
                </c:pt>
                <c:pt idx="955">
                  <c:v>100</c:v>
                </c:pt>
                <c:pt idx="956">
                  <c:v>101</c:v>
                </c:pt>
                <c:pt idx="957">
                  <c:v>102</c:v>
                </c:pt>
                <c:pt idx="958">
                  <c:v>103</c:v>
                </c:pt>
                <c:pt idx="959">
                  <c:v>104</c:v>
                </c:pt>
                <c:pt idx="960">
                  <c:v>105</c:v>
                </c:pt>
                <c:pt idx="961">
                  <c:v>106</c:v>
                </c:pt>
                <c:pt idx="962">
                  <c:v>107</c:v>
                </c:pt>
                <c:pt idx="963">
                  <c:v>108</c:v>
                </c:pt>
                <c:pt idx="964">
                  <c:v>109</c:v>
                </c:pt>
                <c:pt idx="965">
                  <c:v>110</c:v>
                </c:pt>
                <c:pt idx="966">
                  <c:v>111</c:v>
                </c:pt>
                <c:pt idx="967">
                  <c:v>112</c:v>
                </c:pt>
                <c:pt idx="968">
                  <c:v>113</c:v>
                </c:pt>
                <c:pt idx="969">
                  <c:v>114</c:v>
                </c:pt>
                <c:pt idx="970">
                  <c:v>115</c:v>
                </c:pt>
                <c:pt idx="971">
                  <c:v>116</c:v>
                </c:pt>
                <c:pt idx="972">
                  <c:v>117</c:v>
                </c:pt>
                <c:pt idx="973">
                  <c:v>118</c:v>
                </c:pt>
                <c:pt idx="974">
                  <c:v>119</c:v>
                </c:pt>
                <c:pt idx="975">
                  <c:v>120</c:v>
                </c:pt>
                <c:pt idx="976">
                  <c:v>121</c:v>
                </c:pt>
                <c:pt idx="977">
                  <c:v>122</c:v>
                </c:pt>
                <c:pt idx="978">
                  <c:v>123</c:v>
                </c:pt>
                <c:pt idx="979">
                  <c:v>124</c:v>
                </c:pt>
                <c:pt idx="980">
                  <c:v>125</c:v>
                </c:pt>
                <c:pt idx="981">
                  <c:v>126</c:v>
                </c:pt>
                <c:pt idx="982">
                  <c:v>127</c:v>
                </c:pt>
                <c:pt idx="983">
                  <c:v>128</c:v>
                </c:pt>
                <c:pt idx="984">
                  <c:v>129</c:v>
                </c:pt>
                <c:pt idx="985">
                  <c:v>130</c:v>
                </c:pt>
                <c:pt idx="986">
                  <c:v>131</c:v>
                </c:pt>
                <c:pt idx="987">
                  <c:v>132</c:v>
                </c:pt>
                <c:pt idx="988">
                  <c:v>133</c:v>
                </c:pt>
                <c:pt idx="989">
                  <c:v>134</c:v>
                </c:pt>
                <c:pt idx="990">
                  <c:v>135</c:v>
                </c:pt>
                <c:pt idx="991">
                  <c:v>136</c:v>
                </c:pt>
                <c:pt idx="992">
                  <c:v>137</c:v>
                </c:pt>
                <c:pt idx="993">
                  <c:v>138</c:v>
                </c:pt>
                <c:pt idx="994">
                  <c:v>139</c:v>
                </c:pt>
                <c:pt idx="995">
                  <c:v>140</c:v>
                </c:pt>
                <c:pt idx="996">
                  <c:v>141</c:v>
                </c:pt>
                <c:pt idx="997">
                  <c:v>142</c:v>
                </c:pt>
                <c:pt idx="998">
                  <c:v>143</c:v>
                </c:pt>
                <c:pt idx="999">
                  <c:v>144</c:v>
                </c:pt>
                <c:pt idx="1000">
                  <c:v>145</c:v>
                </c:pt>
                <c:pt idx="1001">
                  <c:v>146</c:v>
                </c:pt>
                <c:pt idx="1002">
                  <c:v>147</c:v>
                </c:pt>
                <c:pt idx="1003">
                  <c:v>148</c:v>
                </c:pt>
                <c:pt idx="1004">
                  <c:v>149</c:v>
                </c:pt>
                <c:pt idx="1005">
                  <c:v>150</c:v>
                </c:pt>
                <c:pt idx="1006">
                  <c:v>151</c:v>
                </c:pt>
                <c:pt idx="1007">
                  <c:v>152</c:v>
                </c:pt>
                <c:pt idx="1008">
                  <c:v>153</c:v>
                </c:pt>
                <c:pt idx="1009">
                  <c:v>154</c:v>
                </c:pt>
                <c:pt idx="1010">
                  <c:v>155</c:v>
                </c:pt>
                <c:pt idx="1011">
                  <c:v>156</c:v>
                </c:pt>
                <c:pt idx="1012">
                  <c:v>157</c:v>
                </c:pt>
                <c:pt idx="1013">
                  <c:v>158</c:v>
                </c:pt>
                <c:pt idx="1014">
                  <c:v>159</c:v>
                </c:pt>
                <c:pt idx="1015">
                  <c:v>160</c:v>
                </c:pt>
                <c:pt idx="1016">
                  <c:v>161</c:v>
                </c:pt>
                <c:pt idx="1017">
                  <c:v>162</c:v>
                </c:pt>
                <c:pt idx="1018">
                  <c:v>163</c:v>
                </c:pt>
                <c:pt idx="1019">
                  <c:v>164</c:v>
                </c:pt>
                <c:pt idx="1020">
                  <c:v>165</c:v>
                </c:pt>
                <c:pt idx="1021">
                  <c:v>166</c:v>
                </c:pt>
                <c:pt idx="1022">
                  <c:v>167</c:v>
                </c:pt>
                <c:pt idx="1023">
                  <c:v>168</c:v>
                </c:pt>
                <c:pt idx="1024">
                  <c:v>169</c:v>
                </c:pt>
                <c:pt idx="1025">
                  <c:v>170</c:v>
                </c:pt>
                <c:pt idx="1026">
                  <c:v>171</c:v>
                </c:pt>
                <c:pt idx="1027">
                  <c:v>172</c:v>
                </c:pt>
                <c:pt idx="1028">
                  <c:v>173</c:v>
                </c:pt>
                <c:pt idx="1029">
                  <c:v>174</c:v>
                </c:pt>
                <c:pt idx="1030">
                  <c:v>175</c:v>
                </c:pt>
                <c:pt idx="1031">
                  <c:v>176</c:v>
                </c:pt>
                <c:pt idx="1032">
                  <c:v>177</c:v>
                </c:pt>
                <c:pt idx="1033">
                  <c:v>178</c:v>
                </c:pt>
                <c:pt idx="1034">
                  <c:v>179</c:v>
                </c:pt>
                <c:pt idx="1035">
                  <c:v>180</c:v>
                </c:pt>
                <c:pt idx="1036">
                  <c:v>181</c:v>
                </c:pt>
                <c:pt idx="1037">
                  <c:v>182</c:v>
                </c:pt>
                <c:pt idx="1038">
                  <c:v>183</c:v>
                </c:pt>
                <c:pt idx="1039">
                  <c:v>184</c:v>
                </c:pt>
                <c:pt idx="1040">
                  <c:v>185</c:v>
                </c:pt>
                <c:pt idx="1041">
                  <c:v>186</c:v>
                </c:pt>
                <c:pt idx="1042">
                  <c:v>187</c:v>
                </c:pt>
                <c:pt idx="1043">
                  <c:v>188</c:v>
                </c:pt>
                <c:pt idx="1044">
                  <c:v>189</c:v>
                </c:pt>
                <c:pt idx="1045">
                  <c:v>190</c:v>
                </c:pt>
                <c:pt idx="1046">
                  <c:v>191</c:v>
                </c:pt>
                <c:pt idx="1047">
                  <c:v>192</c:v>
                </c:pt>
                <c:pt idx="1048">
                  <c:v>193</c:v>
                </c:pt>
                <c:pt idx="1049">
                  <c:v>194</c:v>
                </c:pt>
                <c:pt idx="1050">
                  <c:v>195</c:v>
                </c:pt>
                <c:pt idx="1051">
                  <c:v>196</c:v>
                </c:pt>
                <c:pt idx="1052">
                  <c:v>197</c:v>
                </c:pt>
                <c:pt idx="1053">
                  <c:v>198</c:v>
                </c:pt>
                <c:pt idx="1054">
                  <c:v>199</c:v>
                </c:pt>
                <c:pt idx="1055">
                  <c:v>200</c:v>
                </c:pt>
                <c:pt idx="1058">
                  <c:v>32.City, venue</c:v>
                </c:pt>
                <c:pt idx="1059">
                  <c:v>ResponseID</c:v>
                </c:pt>
                <c:pt idx="1060">
                  <c:v>1</c:v>
                </c:pt>
                <c:pt idx="1061">
                  <c:v>2</c:v>
                </c:pt>
                <c:pt idx="1062">
                  <c:v>3</c:v>
                </c:pt>
                <c:pt idx="1063">
                  <c:v>4</c:v>
                </c:pt>
                <c:pt idx="1064">
                  <c:v>5</c:v>
                </c:pt>
                <c:pt idx="1065">
                  <c:v>6</c:v>
                </c:pt>
                <c:pt idx="1066">
                  <c:v>7</c:v>
                </c:pt>
                <c:pt idx="1067">
                  <c:v>8</c:v>
                </c:pt>
                <c:pt idx="1068">
                  <c:v>9</c:v>
                </c:pt>
                <c:pt idx="1069">
                  <c:v>10</c:v>
                </c:pt>
                <c:pt idx="1070">
                  <c:v>11</c:v>
                </c:pt>
                <c:pt idx="1071">
                  <c:v>12</c:v>
                </c:pt>
                <c:pt idx="1072">
                  <c:v>13</c:v>
                </c:pt>
                <c:pt idx="1073">
                  <c:v>14</c:v>
                </c:pt>
                <c:pt idx="1074">
                  <c:v>15</c:v>
                </c:pt>
                <c:pt idx="1075">
                  <c:v>16</c:v>
                </c:pt>
                <c:pt idx="1076">
                  <c:v>17</c:v>
                </c:pt>
                <c:pt idx="1077">
                  <c:v>18</c:v>
                </c:pt>
                <c:pt idx="1078">
                  <c:v>19</c:v>
                </c:pt>
                <c:pt idx="1079">
                  <c:v>20</c:v>
                </c:pt>
                <c:pt idx="1080">
                  <c:v>21</c:v>
                </c:pt>
                <c:pt idx="1081">
                  <c:v>22</c:v>
                </c:pt>
                <c:pt idx="1082">
                  <c:v>23</c:v>
                </c:pt>
                <c:pt idx="1083">
                  <c:v>24</c:v>
                </c:pt>
                <c:pt idx="1084">
                  <c:v>25</c:v>
                </c:pt>
                <c:pt idx="1085">
                  <c:v>26</c:v>
                </c:pt>
                <c:pt idx="1086">
                  <c:v>27</c:v>
                </c:pt>
                <c:pt idx="1087">
                  <c:v>28</c:v>
                </c:pt>
                <c:pt idx="1088">
                  <c:v>29</c:v>
                </c:pt>
                <c:pt idx="1089">
                  <c:v>30</c:v>
                </c:pt>
                <c:pt idx="1090">
                  <c:v>31</c:v>
                </c:pt>
                <c:pt idx="1091">
                  <c:v>32</c:v>
                </c:pt>
                <c:pt idx="1092">
                  <c:v>33</c:v>
                </c:pt>
                <c:pt idx="1093">
                  <c:v>34</c:v>
                </c:pt>
                <c:pt idx="1094">
                  <c:v>35</c:v>
                </c:pt>
                <c:pt idx="1095">
                  <c:v>36</c:v>
                </c:pt>
                <c:pt idx="1096">
                  <c:v>37</c:v>
                </c:pt>
                <c:pt idx="1097">
                  <c:v>38</c:v>
                </c:pt>
                <c:pt idx="1098">
                  <c:v>39</c:v>
                </c:pt>
                <c:pt idx="1099">
                  <c:v>40</c:v>
                </c:pt>
                <c:pt idx="1100">
                  <c:v>41</c:v>
                </c:pt>
                <c:pt idx="1101">
                  <c:v>42</c:v>
                </c:pt>
                <c:pt idx="1102">
                  <c:v>43</c:v>
                </c:pt>
                <c:pt idx="1103">
                  <c:v>44</c:v>
                </c:pt>
                <c:pt idx="1104">
                  <c:v>45</c:v>
                </c:pt>
                <c:pt idx="1105">
                  <c:v>46</c:v>
                </c:pt>
                <c:pt idx="1106">
                  <c:v>47</c:v>
                </c:pt>
                <c:pt idx="1107">
                  <c:v>48</c:v>
                </c:pt>
                <c:pt idx="1108">
                  <c:v>49</c:v>
                </c:pt>
                <c:pt idx="1109">
                  <c:v>50</c:v>
                </c:pt>
                <c:pt idx="1110">
                  <c:v>51</c:v>
                </c:pt>
                <c:pt idx="1111">
                  <c:v>52</c:v>
                </c:pt>
                <c:pt idx="1112">
                  <c:v>53</c:v>
                </c:pt>
                <c:pt idx="1113">
                  <c:v>54</c:v>
                </c:pt>
                <c:pt idx="1114">
                  <c:v>55</c:v>
                </c:pt>
                <c:pt idx="1115">
                  <c:v>56</c:v>
                </c:pt>
                <c:pt idx="1116">
                  <c:v>57</c:v>
                </c:pt>
                <c:pt idx="1117">
                  <c:v>58</c:v>
                </c:pt>
                <c:pt idx="1118">
                  <c:v>59</c:v>
                </c:pt>
                <c:pt idx="1119">
                  <c:v>60</c:v>
                </c:pt>
                <c:pt idx="1120">
                  <c:v>61</c:v>
                </c:pt>
                <c:pt idx="1121">
                  <c:v>62</c:v>
                </c:pt>
                <c:pt idx="1122">
                  <c:v>63</c:v>
                </c:pt>
                <c:pt idx="1123">
                  <c:v>64</c:v>
                </c:pt>
                <c:pt idx="1124">
                  <c:v>65</c:v>
                </c:pt>
                <c:pt idx="1125">
                  <c:v>66</c:v>
                </c:pt>
                <c:pt idx="1126">
                  <c:v>67</c:v>
                </c:pt>
                <c:pt idx="1127">
                  <c:v>68</c:v>
                </c:pt>
                <c:pt idx="1128">
                  <c:v>69</c:v>
                </c:pt>
                <c:pt idx="1129">
                  <c:v>70</c:v>
                </c:pt>
                <c:pt idx="1130">
                  <c:v>71</c:v>
                </c:pt>
                <c:pt idx="1131">
                  <c:v>72</c:v>
                </c:pt>
                <c:pt idx="1132">
                  <c:v>73</c:v>
                </c:pt>
                <c:pt idx="1133">
                  <c:v>74</c:v>
                </c:pt>
                <c:pt idx="1134">
                  <c:v>75</c:v>
                </c:pt>
                <c:pt idx="1135">
                  <c:v>76</c:v>
                </c:pt>
                <c:pt idx="1136">
                  <c:v>77</c:v>
                </c:pt>
                <c:pt idx="1137">
                  <c:v>78</c:v>
                </c:pt>
                <c:pt idx="1138">
                  <c:v>79</c:v>
                </c:pt>
                <c:pt idx="1139">
                  <c:v>80</c:v>
                </c:pt>
                <c:pt idx="1140">
                  <c:v>81</c:v>
                </c:pt>
                <c:pt idx="1141">
                  <c:v>82</c:v>
                </c:pt>
                <c:pt idx="1142">
                  <c:v>83</c:v>
                </c:pt>
                <c:pt idx="1143">
                  <c:v>84</c:v>
                </c:pt>
                <c:pt idx="1144">
                  <c:v>85</c:v>
                </c:pt>
                <c:pt idx="1145">
                  <c:v>86</c:v>
                </c:pt>
                <c:pt idx="1146">
                  <c:v>87</c:v>
                </c:pt>
                <c:pt idx="1147">
                  <c:v>88</c:v>
                </c:pt>
                <c:pt idx="1148">
                  <c:v>89</c:v>
                </c:pt>
                <c:pt idx="1149">
                  <c:v>90</c:v>
                </c:pt>
                <c:pt idx="1150">
                  <c:v>91</c:v>
                </c:pt>
                <c:pt idx="1151">
                  <c:v>92</c:v>
                </c:pt>
                <c:pt idx="1152">
                  <c:v>93</c:v>
                </c:pt>
                <c:pt idx="1153">
                  <c:v>94</c:v>
                </c:pt>
                <c:pt idx="1154">
                  <c:v>95</c:v>
                </c:pt>
                <c:pt idx="1155">
                  <c:v>96</c:v>
                </c:pt>
                <c:pt idx="1156">
                  <c:v>97</c:v>
                </c:pt>
                <c:pt idx="1157">
                  <c:v>98</c:v>
                </c:pt>
                <c:pt idx="1158">
                  <c:v>99</c:v>
                </c:pt>
                <c:pt idx="1159">
                  <c:v>100</c:v>
                </c:pt>
                <c:pt idx="1160">
                  <c:v>101</c:v>
                </c:pt>
                <c:pt idx="1161">
                  <c:v>102</c:v>
                </c:pt>
                <c:pt idx="1162">
                  <c:v>103</c:v>
                </c:pt>
                <c:pt idx="1163">
                  <c:v>104</c:v>
                </c:pt>
                <c:pt idx="1164">
                  <c:v>105</c:v>
                </c:pt>
                <c:pt idx="1165">
                  <c:v>106</c:v>
                </c:pt>
                <c:pt idx="1166">
                  <c:v>107</c:v>
                </c:pt>
                <c:pt idx="1167">
                  <c:v>108</c:v>
                </c:pt>
                <c:pt idx="1168">
                  <c:v>109</c:v>
                </c:pt>
                <c:pt idx="1169">
                  <c:v>110</c:v>
                </c:pt>
                <c:pt idx="1170">
                  <c:v>111</c:v>
                </c:pt>
                <c:pt idx="1171">
                  <c:v>112</c:v>
                </c:pt>
                <c:pt idx="1172">
                  <c:v>113</c:v>
                </c:pt>
                <c:pt idx="1173">
                  <c:v>114</c:v>
                </c:pt>
                <c:pt idx="1174">
                  <c:v>115</c:v>
                </c:pt>
                <c:pt idx="1175">
                  <c:v>116</c:v>
                </c:pt>
                <c:pt idx="1176">
                  <c:v>117</c:v>
                </c:pt>
                <c:pt idx="1177">
                  <c:v>118</c:v>
                </c:pt>
                <c:pt idx="1178">
                  <c:v>119</c:v>
                </c:pt>
                <c:pt idx="1179">
                  <c:v>120</c:v>
                </c:pt>
                <c:pt idx="1180">
                  <c:v>121</c:v>
                </c:pt>
                <c:pt idx="1181">
                  <c:v>122</c:v>
                </c:pt>
                <c:pt idx="1182">
                  <c:v>123</c:v>
                </c:pt>
                <c:pt idx="1183">
                  <c:v>124</c:v>
                </c:pt>
                <c:pt idx="1184">
                  <c:v>125</c:v>
                </c:pt>
                <c:pt idx="1185">
                  <c:v>126</c:v>
                </c:pt>
                <c:pt idx="1186">
                  <c:v>127</c:v>
                </c:pt>
                <c:pt idx="1187">
                  <c:v>128</c:v>
                </c:pt>
                <c:pt idx="1188">
                  <c:v>129</c:v>
                </c:pt>
                <c:pt idx="1189">
                  <c:v>130</c:v>
                </c:pt>
                <c:pt idx="1190">
                  <c:v>131</c:v>
                </c:pt>
                <c:pt idx="1191">
                  <c:v>132</c:v>
                </c:pt>
                <c:pt idx="1192">
                  <c:v>133</c:v>
                </c:pt>
                <c:pt idx="1193">
                  <c:v>134</c:v>
                </c:pt>
                <c:pt idx="1194">
                  <c:v>135</c:v>
                </c:pt>
                <c:pt idx="1195">
                  <c:v>136</c:v>
                </c:pt>
                <c:pt idx="1196">
                  <c:v>137</c:v>
                </c:pt>
                <c:pt idx="1197">
                  <c:v>138</c:v>
                </c:pt>
                <c:pt idx="1198">
                  <c:v>139</c:v>
                </c:pt>
                <c:pt idx="1199">
                  <c:v>140</c:v>
                </c:pt>
                <c:pt idx="1200">
                  <c:v>141</c:v>
                </c:pt>
                <c:pt idx="1201">
                  <c:v>142</c:v>
                </c:pt>
                <c:pt idx="1202">
                  <c:v>143</c:v>
                </c:pt>
                <c:pt idx="1203">
                  <c:v>144</c:v>
                </c:pt>
                <c:pt idx="1204">
                  <c:v>145</c:v>
                </c:pt>
                <c:pt idx="1205">
                  <c:v>146</c:v>
                </c:pt>
                <c:pt idx="1206">
                  <c:v>147</c:v>
                </c:pt>
                <c:pt idx="1207">
                  <c:v>148</c:v>
                </c:pt>
                <c:pt idx="1208">
                  <c:v>149</c:v>
                </c:pt>
                <c:pt idx="1209">
                  <c:v>150</c:v>
                </c:pt>
                <c:pt idx="1210">
                  <c:v>151</c:v>
                </c:pt>
                <c:pt idx="1211">
                  <c:v>152</c:v>
                </c:pt>
                <c:pt idx="1212">
                  <c:v>153</c:v>
                </c:pt>
                <c:pt idx="1213">
                  <c:v>154</c:v>
                </c:pt>
                <c:pt idx="1214">
                  <c:v>155</c:v>
                </c:pt>
                <c:pt idx="1215">
                  <c:v>156</c:v>
                </c:pt>
                <c:pt idx="1216">
                  <c:v>157</c:v>
                </c:pt>
                <c:pt idx="1217">
                  <c:v>158</c:v>
                </c:pt>
                <c:pt idx="1218">
                  <c:v>159</c:v>
                </c:pt>
                <c:pt idx="1219">
                  <c:v>160</c:v>
                </c:pt>
                <c:pt idx="1220">
                  <c:v>161</c:v>
                </c:pt>
                <c:pt idx="1221">
                  <c:v>162</c:v>
                </c:pt>
                <c:pt idx="1222">
                  <c:v>163</c:v>
                </c:pt>
                <c:pt idx="1223">
                  <c:v>164</c:v>
                </c:pt>
                <c:pt idx="1224">
                  <c:v>165</c:v>
                </c:pt>
                <c:pt idx="1225">
                  <c:v>166</c:v>
                </c:pt>
                <c:pt idx="1226">
                  <c:v>167</c:v>
                </c:pt>
                <c:pt idx="1227">
                  <c:v>168</c:v>
                </c:pt>
                <c:pt idx="1228">
                  <c:v>169</c:v>
                </c:pt>
                <c:pt idx="1229">
                  <c:v>170</c:v>
                </c:pt>
                <c:pt idx="1230">
                  <c:v>171</c:v>
                </c:pt>
                <c:pt idx="1231">
                  <c:v>172</c:v>
                </c:pt>
                <c:pt idx="1232">
                  <c:v>173</c:v>
                </c:pt>
                <c:pt idx="1233">
                  <c:v>174</c:v>
                </c:pt>
                <c:pt idx="1234">
                  <c:v>175</c:v>
                </c:pt>
                <c:pt idx="1235">
                  <c:v>176</c:v>
                </c:pt>
                <c:pt idx="1236">
                  <c:v>177</c:v>
                </c:pt>
                <c:pt idx="1237">
                  <c:v>178</c:v>
                </c:pt>
                <c:pt idx="1238">
                  <c:v>179</c:v>
                </c:pt>
                <c:pt idx="1239">
                  <c:v>180</c:v>
                </c:pt>
                <c:pt idx="1240">
                  <c:v>181</c:v>
                </c:pt>
                <c:pt idx="1241">
                  <c:v>182</c:v>
                </c:pt>
                <c:pt idx="1242">
                  <c:v>183</c:v>
                </c:pt>
                <c:pt idx="1243">
                  <c:v>184</c:v>
                </c:pt>
                <c:pt idx="1244">
                  <c:v>185</c:v>
                </c:pt>
                <c:pt idx="1245">
                  <c:v>186</c:v>
                </c:pt>
                <c:pt idx="1246">
                  <c:v>187</c:v>
                </c:pt>
                <c:pt idx="1247">
                  <c:v>188</c:v>
                </c:pt>
                <c:pt idx="1248">
                  <c:v>189</c:v>
                </c:pt>
                <c:pt idx="1249">
                  <c:v>190</c:v>
                </c:pt>
                <c:pt idx="1250">
                  <c:v>191</c:v>
                </c:pt>
                <c:pt idx="1251">
                  <c:v>192</c:v>
                </c:pt>
                <c:pt idx="1252">
                  <c:v>193</c:v>
                </c:pt>
                <c:pt idx="1253">
                  <c:v>194</c:v>
                </c:pt>
                <c:pt idx="1254">
                  <c:v>195</c:v>
                </c:pt>
                <c:pt idx="1255">
                  <c:v>196</c:v>
                </c:pt>
                <c:pt idx="1256">
                  <c:v>197</c:v>
                </c:pt>
                <c:pt idx="1257">
                  <c:v>198</c:v>
                </c:pt>
                <c:pt idx="1258">
                  <c:v>199</c:v>
                </c:pt>
                <c:pt idx="1259">
                  <c:v>200</c:v>
                </c:pt>
              </c:strCache>
            </c:strRef>
          </c:cat>
          <c:val>
            <c:numRef>
              <c:f>'Sheet 1'!$B$199:$B$205</c:f>
              <c:numCache>
                <c:formatCode>0%</c:formatCode>
                <c:ptCount val="7"/>
                <c:pt idx="0">
                  <c:v>0.105</c:v>
                </c:pt>
                <c:pt idx="1">
                  <c:v>0.28000000000000003</c:v>
                </c:pt>
                <c:pt idx="2">
                  <c:v>0.22</c:v>
                </c:pt>
                <c:pt idx="3">
                  <c:v>0.14499999999999999</c:v>
                </c:pt>
                <c:pt idx="4">
                  <c:v>0.155</c:v>
                </c:pt>
                <c:pt idx="5">
                  <c:v>0.09</c:v>
                </c:pt>
                <c:pt idx="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A-462E-B85F-9A64C20FB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57420048"/>
        <c:axId val="1557431568"/>
      </c:barChart>
      <c:catAx>
        <c:axId val="155742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57431568"/>
        <c:crosses val="autoZero"/>
        <c:auto val="1"/>
        <c:lblAlgn val="ctr"/>
        <c:lblOffset val="100"/>
        <c:noMultiLvlLbl val="0"/>
      </c:catAx>
      <c:valAx>
        <c:axId val="1557431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574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1'!$E$210:$E$236</c:f>
              <c:strCache>
                <c:ptCount val="27"/>
                <c:pt idx="0">
                  <c:v>Kita </c:v>
                </c:pt>
                <c:pt idx="1">
                  <c:v>Pramogų parkų, atrakcionų parkų, teminių parkų lankymas</c:v>
                </c:pt>
                <c:pt idx="2">
                  <c:v>Kelionės su kemperiu ar palapine</c:v>
                </c:pt>
                <c:pt idx="3">
                  <c:v>Dviračių kelionės ar ekskursijos</c:v>
                </c:pt>
                <c:pt idx="4">
                  <c:v>Medicininis turizmas</c:v>
                </c:pt>
                <c:pt idx="5">
                  <c:v>Vandens pramogos atvirose erdvėse</c:v>
                </c:pt>
                <c:pt idx="6">
                  <c:v>Sveikatos turizmas</c:v>
                </c:pt>
                <c:pt idx="7">
                  <c:v>Sporto renginių lankymas</c:v>
                </c:pt>
                <c:pt idx="8">
                  <c:v>Dalyvavimas organizuotose ekskursijose ar pažintinėse kelionėse</c:v>
                </c:pt>
                <c:pt idx="9">
                  <c:v>Sportinė veikla</c:v>
                </c:pt>
                <c:pt idx="10">
                  <c:v>Vandens pramogos uždarose patalpose</c:v>
                </c:pt>
                <c:pt idx="11">
                  <c:v>Poilsis paplūdimyje</c:v>
                </c:pt>
                <c:pt idx="12">
                  <c:v>Religinis turizmas</c:v>
                </c:pt>
                <c:pt idx="13">
                  <c:v>Kultūros renginių lankymas</c:v>
                </c:pt>
                <c:pt idx="14">
                  <c:v>Gyvūnų lankymas ar stebėjimas</c:v>
                </c:pt>
                <c:pt idx="15">
                  <c:v>Vietinės kultūros, papročių ir tradicijų pažinimas</c:v>
                </c:pt>
                <c:pt idx="16">
                  <c:v>Mažų miestelių ir kaimų lankymas</c:v>
                </c:pt>
                <c:pt idx="17">
                  <c:v>Gamtos objektų lankymas</c:v>
                </c:pt>
                <c:pt idx="18">
                  <c:v>Žygiai gamtoje</c:v>
                </c:pt>
                <c:pt idx="19">
                  <c:v>Naujų skonių ir patirčių išbandymas</c:v>
                </c:pt>
                <c:pt idx="20">
                  <c:v>Apsipirkimas ir parduotuvių lankymas</c:v>
                </c:pt>
                <c:pt idx="21">
                  <c:v>Kultūros ir istorijos objektų lankymas</c:v>
                </c:pt>
                <c:pt idx="22">
                  <c:v>Naktinis gyvenimas</c:v>
                </c:pt>
                <c:pt idx="23">
                  <c:v>Ramus poilsis gamtoje</c:v>
                </c:pt>
                <c:pt idx="24">
                  <c:v>Restoranų, kavinių lankymas</c:v>
                </c:pt>
                <c:pt idx="25">
                  <c:v>Tradicinių vietinių patiekalų ragavimas</c:v>
                </c:pt>
                <c:pt idx="26">
                  <c:v>Pažintinės vietos didžiuosiuose miestuose</c:v>
                </c:pt>
              </c:strCache>
            </c:strRef>
          </c:cat>
          <c:val>
            <c:numRef>
              <c:f>'Sheet 1'!$F$210:$F$236</c:f>
              <c:numCache>
                <c:formatCode>0%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7.0000000000000007E-2</c:v>
                </c:pt>
                <c:pt idx="10">
                  <c:v>0.09</c:v>
                </c:pt>
                <c:pt idx="11">
                  <c:v>0.11</c:v>
                </c:pt>
                <c:pt idx="12">
                  <c:v>0.14000000000000001</c:v>
                </c:pt>
                <c:pt idx="13">
                  <c:v>0.16</c:v>
                </c:pt>
                <c:pt idx="14">
                  <c:v>0.17</c:v>
                </c:pt>
                <c:pt idx="15">
                  <c:v>0.18</c:v>
                </c:pt>
                <c:pt idx="16">
                  <c:v>0.21</c:v>
                </c:pt>
                <c:pt idx="17">
                  <c:v>0.22</c:v>
                </c:pt>
                <c:pt idx="18">
                  <c:v>0.22</c:v>
                </c:pt>
                <c:pt idx="19">
                  <c:v>0.22</c:v>
                </c:pt>
                <c:pt idx="20">
                  <c:v>0.23</c:v>
                </c:pt>
                <c:pt idx="21">
                  <c:v>0.24</c:v>
                </c:pt>
                <c:pt idx="22">
                  <c:v>0.25</c:v>
                </c:pt>
                <c:pt idx="23">
                  <c:v>0.32</c:v>
                </c:pt>
                <c:pt idx="24">
                  <c:v>0.39</c:v>
                </c:pt>
                <c:pt idx="25">
                  <c:v>0.4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E-45D2-A4FE-02717B99D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61450575"/>
        <c:axId val="361451055"/>
      </c:barChart>
      <c:catAx>
        <c:axId val="36145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451055"/>
        <c:crosses val="autoZero"/>
        <c:auto val="1"/>
        <c:lblAlgn val="ctr"/>
        <c:lblOffset val="100"/>
        <c:noMultiLvlLbl val="0"/>
      </c:catAx>
      <c:valAx>
        <c:axId val="361451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145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1'!$E$247:$E$271</c:f>
              <c:strCache>
                <c:ptCount val="25"/>
                <c:pt idx="0">
                  <c:v>Kita</c:v>
                </c:pt>
                <c:pt idx="1">
                  <c:v>Dviračių kelionės ar ekskursijos</c:v>
                </c:pt>
                <c:pt idx="2">
                  <c:v>Religinis turizmas</c:v>
                </c:pt>
                <c:pt idx="3">
                  <c:v>Dalyvavimas organizuotose ekskursijose ar pažintinėse kelionėse</c:v>
                </c:pt>
                <c:pt idx="4">
                  <c:v>Gamtos objektų lankymas</c:v>
                </c:pt>
                <c:pt idx="5">
                  <c:v>Vandens pramogos uždarose patalpose</c:v>
                </c:pt>
                <c:pt idx="6">
                  <c:v>Vandens pramogos atvirose erdvėse</c:v>
                </c:pt>
                <c:pt idx="7">
                  <c:v>Sporto renginių lankymas</c:v>
                </c:pt>
                <c:pt idx="8">
                  <c:v>Poilsis paplūdimyje</c:v>
                </c:pt>
                <c:pt idx="9">
                  <c:v>Sportinė veikla</c:v>
                </c:pt>
                <c:pt idx="10">
                  <c:v>Sveikatos turizmas</c:v>
                </c:pt>
                <c:pt idx="11">
                  <c:v>Apsipirkimas ir parduotuvių lankymas</c:v>
                </c:pt>
                <c:pt idx="12">
                  <c:v>Medicininis turizmas</c:v>
                </c:pt>
                <c:pt idx="13">
                  <c:v>Naktinis gyvenimas</c:v>
                </c:pt>
                <c:pt idx="14">
                  <c:v>Gyvūnų lankymas ar stebėjimas</c:v>
                </c:pt>
                <c:pt idx="15">
                  <c:v>Kultūros renginių lankymas</c:v>
                </c:pt>
                <c:pt idx="16">
                  <c:v>Žygiai gamtoje</c:v>
                </c:pt>
                <c:pt idx="17">
                  <c:v>Mažų miestelių ir kaimų lankymas</c:v>
                </c:pt>
                <c:pt idx="18">
                  <c:v>Naujų skonių ir patirčių išbandymas</c:v>
                </c:pt>
                <c:pt idx="19">
                  <c:v>Vietinės kultūros, papročių ir tradicijų pažinimas</c:v>
                </c:pt>
                <c:pt idx="20">
                  <c:v>Restoranų, kavinių lankymas</c:v>
                </c:pt>
                <c:pt idx="21">
                  <c:v>Kultūros ir istorijos objektų lankymas</c:v>
                </c:pt>
                <c:pt idx="22">
                  <c:v>Tradicinių vietinių patiekalų ragavimas</c:v>
                </c:pt>
                <c:pt idx="23">
                  <c:v>Ramus poilsis gamtoje</c:v>
                </c:pt>
                <c:pt idx="24">
                  <c:v>Pažintinės vietos didžiuosiuose miestuose</c:v>
                </c:pt>
              </c:strCache>
            </c:strRef>
          </c:cat>
          <c:val>
            <c:numRef>
              <c:f>'Sheet 1'!$F$247:$F$271</c:f>
              <c:numCache>
                <c:formatCode>0%</c:formatCode>
                <c:ptCount val="2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0.03</c:v>
                </c:pt>
                <c:pt idx="13">
                  <c:v>0.03</c:v>
                </c:pt>
                <c:pt idx="14">
                  <c:v>0.03</c:v>
                </c:pt>
                <c:pt idx="15">
                  <c:v>0.03</c:v>
                </c:pt>
                <c:pt idx="16">
                  <c:v>0.04</c:v>
                </c:pt>
                <c:pt idx="17">
                  <c:v>0.04</c:v>
                </c:pt>
                <c:pt idx="18">
                  <c:v>0.04</c:v>
                </c:pt>
                <c:pt idx="19">
                  <c:v>0.04</c:v>
                </c:pt>
                <c:pt idx="20">
                  <c:v>0.04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0.12</c:v>
                </c:pt>
                <c:pt idx="2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3-49D3-BFCB-183DA93B95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93692783"/>
        <c:axId val="693693263"/>
      </c:barChart>
      <c:catAx>
        <c:axId val="693692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693263"/>
        <c:crosses val="autoZero"/>
        <c:auto val="1"/>
        <c:lblAlgn val="ctr"/>
        <c:lblOffset val="100"/>
        <c:noMultiLvlLbl val="0"/>
      </c:catAx>
      <c:valAx>
        <c:axId val="69369326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369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1'!$N$282:$N$308</c:f>
              <c:strCache>
                <c:ptCount val="27"/>
                <c:pt idx="0">
                  <c:v>Kita</c:v>
                </c:pt>
                <c:pt idx="1">
                  <c:v>Medicininis turizmas</c:v>
                </c:pt>
                <c:pt idx="2">
                  <c:v>Dviračių kelionės ar ekskursijos</c:v>
                </c:pt>
                <c:pt idx="3">
                  <c:v>Sveikatos turizmas</c:v>
                </c:pt>
                <c:pt idx="4">
                  <c:v>Vandens pramogos uždarose patalpose</c:v>
                </c:pt>
                <c:pt idx="5">
                  <c:v>Kelionės su kemperiu ar palapine</c:v>
                </c:pt>
                <c:pt idx="6">
                  <c:v>Restoranų, kavinių lankymas</c:v>
                </c:pt>
                <c:pt idx="7">
                  <c:v>Apsipirkimas ir parduotuvių lankymas</c:v>
                </c:pt>
                <c:pt idx="8">
                  <c:v>Dalyvavimas organizuotose ekskursijose ar pažintinėse kelionėse</c:v>
                </c:pt>
                <c:pt idx="9">
                  <c:v>Mažų miestelių ir kaimų lankymas</c:v>
                </c:pt>
                <c:pt idx="10">
                  <c:v>Kultūros renginių lankymas</c:v>
                </c:pt>
                <c:pt idx="11">
                  <c:v>Kultūros ir istorijos objektų lankymas</c:v>
                </c:pt>
                <c:pt idx="12">
                  <c:v>Gyvūnų lankymas ar stebėjimas</c:v>
                </c:pt>
                <c:pt idx="13">
                  <c:v>Sportinė veikla</c:v>
                </c:pt>
                <c:pt idx="14">
                  <c:v>Naktinis gyvenimas</c:v>
                </c:pt>
                <c:pt idx="15">
                  <c:v>Gamtos objektų lankymas</c:v>
                </c:pt>
                <c:pt idx="16">
                  <c:v>Pažintinės vietos didžiuosiuose miestuose</c:v>
                </c:pt>
                <c:pt idx="17">
                  <c:v>Tradicinių vietinių patiekalų ragavimas</c:v>
                </c:pt>
                <c:pt idx="18">
                  <c:v>Ramus poilsis gamtoje</c:v>
                </c:pt>
                <c:pt idx="19">
                  <c:v>Vietinės kultūros, papročių ir tradicijų pažinimas</c:v>
                </c:pt>
                <c:pt idx="20">
                  <c:v>Žygiai gamtoje</c:v>
                </c:pt>
                <c:pt idx="21">
                  <c:v>Poilsis paplūdimyje</c:v>
                </c:pt>
                <c:pt idx="22">
                  <c:v>Vandens pramogos atvirose erdvėse</c:v>
                </c:pt>
                <c:pt idx="23">
                  <c:v>Sporto renginių lankymas</c:v>
                </c:pt>
                <c:pt idx="24">
                  <c:v>Religinis turizmas</c:v>
                </c:pt>
                <c:pt idx="25">
                  <c:v>Naujų skonių ir patirčių išbandymas</c:v>
                </c:pt>
                <c:pt idx="26">
                  <c:v>Pramogų parkų, atrakcionų parkų, teminių parkų lankymas</c:v>
                </c:pt>
              </c:strCache>
            </c:strRef>
          </c:cat>
          <c:val>
            <c:numRef>
              <c:f>'Sheet 1'!$O$282:$O$308</c:f>
              <c:numCache>
                <c:formatCode>0%</c:formatCode>
                <c:ptCount val="27"/>
                <c:pt idx="0">
                  <c:v>1</c:v>
                </c:pt>
                <c:pt idx="1">
                  <c:v>0.71</c:v>
                </c:pt>
                <c:pt idx="2">
                  <c:v>0.75</c:v>
                </c:pt>
                <c:pt idx="3">
                  <c:v>0.78</c:v>
                </c:pt>
                <c:pt idx="4">
                  <c:v>0.82</c:v>
                </c:pt>
                <c:pt idx="5">
                  <c:v>0.83</c:v>
                </c:pt>
                <c:pt idx="6">
                  <c:v>0.84</c:v>
                </c:pt>
                <c:pt idx="7">
                  <c:v>0.85</c:v>
                </c:pt>
                <c:pt idx="8">
                  <c:v>0.89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0.91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0.95</c:v>
                </c:pt>
                <c:pt idx="17">
                  <c:v>0.96</c:v>
                </c:pt>
                <c:pt idx="18">
                  <c:v>0.97</c:v>
                </c:pt>
                <c:pt idx="19">
                  <c:v>0.97</c:v>
                </c:pt>
                <c:pt idx="20">
                  <c:v>0.98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B-4BC1-B11A-8F327FB274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608842847"/>
        <c:axId val="600821871"/>
      </c:barChart>
      <c:catAx>
        <c:axId val="608842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21871"/>
        <c:crosses val="autoZero"/>
        <c:auto val="1"/>
        <c:lblAlgn val="ctr"/>
        <c:lblOffset val="100"/>
        <c:noMultiLvlLbl val="0"/>
      </c:catAx>
      <c:valAx>
        <c:axId val="60082187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884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831502421995526"/>
          <c:y val="3.5339291347287083E-2"/>
          <c:w val="0.27956252822580435"/>
          <c:h val="0.929321417305425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Sheet15!$A$1:$A$14</c:f>
              <c:strCache>
                <c:ptCount val="14"/>
                <c:pt idx="0">
                  <c:v>Susisiekimas tarp miestų</c:v>
                </c:pt>
                <c:pt idx="1">
                  <c:v>Viešieji tualetai</c:v>
                </c:pt>
                <c:pt idx="2">
                  <c:v>Įvairių turistų priėmimas (specialiųjų poreikių, LGBTQ bendruomenė, įv. amžiaus grupės)</c:v>
                </c:pt>
                <c:pt idx="3">
                  <c:v>Viešasis transportas miestuose</c:v>
                </c:pt>
                <c:pt idx="4">
                  <c:v>Taxi / pavežėjimo paslaugos (Bolt, Uber it kt.)</c:v>
                </c:pt>
                <c:pt idx="5">
                  <c:v>Bendras kainų lygis</c:v>
                </c:pt>
                <c:pt idx="6">
                  <c:v>Susisiekimas su oro uostu (atvykimas / išvykimas)</c:v>
                </c:pt>
                <c:pt idx="7">
                  <c:v>Kainos ir kokybės santykis visos viešnagės metu</c:v>
                </c:pt>
                <c:pt idx="8">
                  <c:v>Gatvių švara</c:v>
                </c:pt>
                <c:pt idx="9">
                  <c:v>Saugumo jausmas</c:v>
                </c:pt>
                <c:pt idx="10">
                  <c:v>Vietinių gyventojų draugiškumas</c:v>
                </c:pt>
                <c:pt idx="11">
                  <c:v>Lengvas orientavimasisi / ženklinimas (žemėlapiai, kelio ženklai, nuorodos)</c:v>
                </c:pt>
                <c:pt idx="12">
                  <c:v>Wi-fi ir interneto ryšio prieinamumas</c:v>
                </c:pt>
                <c:pt idx="13">
                  <c:v>Kalbinis prieinamumas (galima susikalbėti angliškai ar plačiai vartojamomis kalbomis)</c:v>
                </c:pt>
              </c:strCache>
            </c:strRef>
          </c:cat>
          <c:val>
            <c:numRef>
              <c:f>Sheet15!$B$1:$B$14</c:f>
              <c:numCache>
                <c:formatCode>0%</c:formatCode>
                <c:ptCount val="14"/>
                <c:pt idx="0">
                  <c:v>0.44</c:v>
                </c:pt>
                <c:pt idx="1">
                  <c:v>0.495</c:v>
                </c:pt>
                <c:pt idx="2">
                  <c:v>0.505</c:v>
                </c:pt>
                <c:pt idx="3">
                  <c:v>0.51</c:v>
                </c:pt>
                <c:pt idx="4">
                  <c:v>0.57499999999999996</c:v>
                </c:pt>
                <c:pt idx="5">
                  <c:v>0.6</c:v>
                </c:pt>
                <c:pt idx="6">
                  <c:v>0.61</c:v>
                </c:pt>
                <c:pt idx="7">
                  <c:v>0.625</c:v>
                </c:pt>
                <c:pt idx="8">
                  <c:v>0.68500000000000005</c:v>
                </c:pt>
                <c:pt idx="9">
                  <c:v>0.7</c:v>
                </c:pt>
                <c:pt idx="10">
                  <c:v>0.71499999999999997</c:v>
                </c:pt>
                <c:pt idx="11">
                  <c:v>0.73499999999999999</c:v>
                </c:pt>
                <c:pt idx="12">
                  <c:v>0.74</c:v>
                </c:pt>
                <c:pt idx="13">
                  <c:v>0.78500000000000003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1-45BD-8E6A-EDF52569F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5151552"/>
        <c:axId val="85135232"/>
      </c:barChart>
      <c:catAx>
        <c:axId val="8515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5135232"/>
        <c:crosses val="autoZero"/>
        <c:auto val="1"/>
        <c:lblAlgn val="ctr"/>
        <c:lblOffset val="100"/>
        <c:noMultiLvlLbl val="0"/>
      </c:catAx>
      <c:valAx>
        <c:axId val="85135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51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spPr>
            <a:solidFill>
              <a:srgbClr val="E1B9FF"/>
            </a:solidFill>
            <a:ln cmpd="sng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100" b="0" i="0">
                    <a:latin typeface="+mn-lt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1'!$A$44:$A$50</c:f>
              <c:strCache>
                <c:ptCount val="7"/>
                <c:pt idx="0">
                  <c:v>Atostogos</c:v>
                </c:pt>
                <c:pt idx="1">
                  <c:v>Draugų vizitai</c:v>
                </c:pt>
                <c:pt idx="2">
                  <c:v>Verslo reikalai</c:v>
                </c:pt>
                <c:pt idx="3">
                  <c:v>Konferencija, seminaras</c:v>
                </c:pt>
                <c:pt idx="4">
                  <c:v>Medicininis gydymas</c:v>
                </c:pt>
                <c:pt idx="5">
                  <c:v>Tranzitinė kelionė</c:v>
                </c:pt>
                <c:pt idx="6">
                  <c:v>Kita</c:v>
                </c:pt>
              </c:strCache>
            </c:strRef>
          </c:cat>
          <c:val>
            <c:numRef>
              <c:f>'Sheet 1'!$B$44:$B$50</c:f>
              <c:numCache>
                <c:formatCode>0%</c:formatCode>
                <c:ptCount val="7"/>
                <c:pt idx="0">
                  <c:v>0.59</c:v>
                </c:pt>
                <c:pt idx="1">
                  <c:v>0.15</c:v>
                </c:pt>
                <c:pt idx="2">
                  <c:v>0.14499999999999999</c:v>
                </c:pt>
                <c:pt idx="3">
                  <c:v>0.06</c:v>
                </c:pt>
                <c:pt idx="4">
                  <c:v>0.02</c:v>
                </c:pt>
                <c:pt idx="5">
                  <c:v>0.02</c:v>
                </c:pt>
                <c:pt idx="6">
                  <c:v>1.4999999999999999E-2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C09-4C6F-BF34-84037A460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55228611"/>
        <c:axId val="1638439247"/>
      </c:barChart>
      <c:catAx>
        <c:axId val="1455228611"/>
        <c:scaling>
          <c:orientation val="maxMin"/>
        </c:scaling>
        <c:delete val="1"/>
        <c:axPos val="l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38439247"/>
        <c:crosses val="autoZero"/>
        <c:auto val="1"/>
        <c:lblAlgn val="ctr"/>
        <c:lblOffset val="100"/>
        <c:noMultiLvlLbl val="1"/>
      </c:catAx>
      <c:valAx>
        <c:axId val="1638439247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lt-LT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455228611"/>
        <c:crosses val="max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031146790152"/>
          <c:y val="0"/>
          <c:w val="0.45925538925624082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01-4658-B433-D2A48D657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01-4658-B433-D2A48D657C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01-4658-B433-D2A48D657C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01-4658-B433-D2A48D657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Sheet2!$D$40:$D$43</c:f>
              <c:strCache>
                <c:ptCount val="4"/>
                <c:pt idx="0">
                  <c:v>Gerokai viršijo lūkesčius</c:v>
                </c:pt>
                <c:pt idx="1">
                  <c:v>Viršijo lūkesčius</c:v>
                </c:pt>
                <c:pt idx="2">
                  <c:v>Atitiko lūkesčius</c:v>
                </c:pt>
                <c:pt idx="3">
                  <c:v>Neatitiko lūkesčių</c:v>
                </c:pt>
              </c:strCache>
            </c:strRef>
          </c:cat>
          <c:val>
            <c:numRef>
              <c:f>Sheet2!$E$40:$E$43</c:f>
              <c:numCache>
                <c:formatCode>0%</c:formatCode>
                <c:ptCount val="4"/>
                <c:pt idx="0">
                  <c:v>0.23499999999999999</c:v>
                </c:pt>
                <c:pt idx="1">
                  <c:v>0.42</c:v>
                </c:pt>
                <c:pt idx="2">
                  <c:v>0.34</c:v>
                </c:pt>
                <c:pt idx="3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01-4658-B433-D2A48D657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76847018914634E-2"/>
          <c:y val="0.26945312917389791"/>
          <c:w val="0.19616878468960564"/>
          <c:h val="0.50028368907484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1'!$A$342:$A$346</c:f>
              <c:strCache>
                <c:ptCount val="5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  <c:pt idx="3">
                  <c:v>Blogai</c:v>
                </c:pt>
                <c:pt idx="4">
                  <c:v>Labai blogai</c:v>
                </c:pt>
              </c:strCache>
            </c:strRef>
          </c:cat>
          <c:val>
            <c:numRef>
              <c:f>'Sheet 1'!$B$342:$B$346</c:f>
              <c:numCache>
                <c:formatCode>0%</c:formatCode>
                <c:ptCount val="5"/>
                <c:pt idx="0">
                  <c:v>0.315</c:v>
                </c:pt>
                <c:pt idx="1">
                  <c:v>0.61</c:v>
                </c:pt>
                <c:pt idx="2">
                  <c:v>6.5000000000000002E-2</c:v>
                </c:pt>
                <c:pt idx="3" formatCode="0.00%">
                  <c:v>5.0000000000000001E-3</c:v>
                </c:pt>
                <c:pt idx="4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1'!$A$352:$A$354</c:f>
              <c:strCache>
                <c:ptCount val="3"/>
                <c:pt idx="0">
                  <c:v>Labai gerai</c:v>
                </c:pt>
                <c:pt idx="1">
                  <c:v>Gerai</c:v>
                </c:pt>
                <c:pt idx="2">
                  <c:v>Neutraliai</c:v>
                </c:pt>
              </c:strCache>
            </c:strRef>
          </c:cat>
          <c:val>
            <c:numRef>
              <c:f>'Sheet 1'!$B$352:$B$354</c:f>
              <c:numCache>
                <c:formatCode>0%</c:formatCode>
                <c:ptCount val="3"/>
                <c:pt idx="0">
                  <c:v>0.30499999999999999</c:v>
                </c:pt>
                <c:pt idx="1">
                  <c:v>0.625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7E6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1'!$A$363:$A$367</c:f>
              <c:strCache>
                <c:ptCount val="5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6 balai</c:v>
                </c:pt>
              </c:strCache>
            </c:strRef>
          </c:cat>
          <c:val>
            <c:numRef>
              <c:f>'Sheet 1'!$B$363:$B$367</c:f>
              <c:numCache>
                <c:formatCode>0%</c:formatCode>
                <c:ptCount val="5"/>
                <c:pt idx="0">
                  <c:v>0.27500000000000002</c:v>
                </c:pt>
                <c:pt idx="1">
                  <c:v>0.38</c:v>
                </c:pt>
                <c:pt idx="2">
                  <c:v>0.28499999999999998</c:v>
                </c:pt>
                <c:pt idx="3">
                  <c:v>5.5E-2</c:v>
                </c:pt>
                <c:pt idx="4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1'!$A$376:$A$381</c:f>
              <c:strCache>
                <c:ptCount val="6"/>
                <c:pt idx="0">
                  <c:v>10 balų</c:v>
                </c:pt>
                <c:pt idx="1">
                  <c:v>9 balai</c:v>
                </c:pt>
                <c:pt idx="2">
                  <c:v>8 balai</c:v>
                </c:pt>
                <c:pt idx="3">
                  <c:v>7 balai</c:v>
                </c:pt>
                <c:pt idx="4">
                  <c:v>5 balai</c:v>
                </c:pt>
                <c:pt idx="5">
                  <c:v>2 balai</c:v>
                </c:pt>
              </c:strCache>
            </c:strRef>
          </c:cat>
          <c:val>
            <c:numRef>
              <c:f>'Sheet 1'!$B$376:$B$381</c:f>
              <c:numCache>
                <c:formatCode>0%</c:formatCode>
                <c:ptCount val="6"/>
                <c:pt idx="0">
                  <c:v>0.26</c:v>
                </c:pt>
                <c:pt idx="1">
                  <c:v>0.34499999999999997</c:v>
                </c:pt>
                <c:pt idx="2">
                  <c:v>0.29499999999999998</c:v>
                </c:pt>
                <c:pt idx="3">
                  <c:v>7.0000000000000007E-2</c:v>
                </c:pt>
                <c:pt idx="4">
                  <c:v>2.5000000000000001E-2</c:v>
                </c:pt>
                <c:pt idx="5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Sheet10!$A$1:$A$15</c:f>
              <c:strCache>
                <c:ptCount val="15"/>
                <c:pt idx="0">
                  <c:v>Patiko viskas / nieko negali išskirti</c:v>
                </c:pt>
                <c:pt idx="1">
                  <c:v>Jauki atmosfera (kavinės, kepyklėlės)</c:v>
                </c:pt>
                <c:pt idx="2">
                  <c:v>Saugumas mieste ar šalyje</c:v>
                </c:pt>
                <c:pt idx="3">
                  <c:v>Sveikatinimosi paslaugos (profesionalumas, aplinka)</c:v>
                </c:pt>
                <c:pt idx="4">
                  <c:v>Asmeninė ramybė, poilsis, meditacija</c:v>
                </c:pt>
                <c:pt idx="5">
                  <c:v>Paplūdimiai ir pajūris (kraštovaizdis, jūra)</c:v>
                </c:pt>
                <c:pt idx="6">
                  <c:v>Susisiekimo patogumas (autobusai, traukiniai, Uber, Bolt)</c:v>
                </c:pt>
                <c:pt idx="7">
                  <c:v>Susisiekimo patogumas pėsčiomis</c:v>
                </c:pt>
                <c:pt idx="8">
                  <c:v>Festivaliai, renginiai, veiklos, patirtys</c:v>
                </c:pt>
                <c:pt idx="9">
                  <c:v>Švara, tvarka, aplinkos priežiūra</c:v>
                </c:pt>
                <c:pt idx="10">
                  <c:v>Istorija, tradicijos, muziejai</c:v>
                </c:pt>
                <c:pt idx="11">
                  <c:v>Miestai, architektūra ir aplinka</c:v>
                </c:pt>
                <c:pt idx="12">
                  <c:v>Tradicinis maistas ir gėrimai</c:v>
                </c:pt>
                <c:pt idx="13">
                  <c:v>Svetingumas, draugiškumas tarp žmonių</c:v>
                </c:pt>
                <c:pt idx="14">
                  <c:v>Gamtos grožis, parkai, ežerai, žaluma</c:v>
                </c:pt>
              </c:strCache>
            </c:strRef>
          </c:cat>
          <c:val>
            <c:numRef>
              <c:f>Sheet10!$B$1:$B$15</c:f>
              <c:numCache>
                <c:formatCode>0%</c:formatCode>
                <c:ptCount val="15"/>
                <c:pt idx="0">
                  <c:v>7.0000000000000007E-2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0.11</c:v>
                </c:pt>
                <c:pt idx="11">
                  <c:v>0.11</c:v>
                </c:pt>
                <c:pt idx="12">
                  <c:v>0.12</c:v>
                </c:pt>
                <c:pt idx="13">
                  <c:v>0.14000000000000001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8-4FBE-BB8E-F95BE144B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57468528"/>
        <c:axId val="1557469008"/>
      </c:barChart>
      <c:catAx>
        <c:axId val="155746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57469008"/>
        <c:crosses val="autoZero"/>
        <c:auto val="1"/>
        <c:lblAlgn val="ctr"/>
        <c:lblOffset val="100"/>
        <c:noMultiLvlLbl val="0"/>
      </c:catAx>
      <c:valAx>
        <c:axId val="1557469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746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09172961799963"/>
          <c:y val="2.7236147143821089E-2"/>
          <c:w val="0.22165826309724052"/>
          <c:h val="0.945527705712357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E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Sheet17!$A$1:$A$19</c:f>
              <c:strCache>
                <c:ptCount val="19"/>
                <c:pt idx="0">
                  <c:v>Nepritrūko nieko / pabrėžė privalumus</c:v>
                </c:pt>
                <c:pt idx="1">
                  <c:v>Parduotuvės (trumpas darbo laikas, trūksta 24/7 parduotuvių)</c:v>
                </c:pt>
                <c:pt idx="2">
                  <c:v>Tarptautinių maisto restoranų trūkumas (McDonald's, Starbucks)</c:v>
                </c:pt>
                <c:pt idx="3">
                  <c:v>Turistinėse vietose ilgos eilės</c:v>
                </c:pt>
                <c:pt idx="4">
                  <c:v>Aplinkos priežiūros tvarka</c:v>
                </c:pt>
                <c:pt idx="5">
                  <c:v>Oro sąlygos (šalta, lyja)</c:v>
                </c:pt>
                <c:pt idx="6">
                  <c:v>Renginių trūkumas</c:v>
                </c:pt>
                <c:pt idx="7">
                  <c:v>Saugumas mieste ir šalyje</c:v>
                </c:pt>
                <c:pt idx="8">
                  <c:v>Spūstis, ilgas važiavimo laikas</c:v>
                </c:pt>
                <c:pt idx="9">
                  <c:v>Viešųjų tualetų trūkumas</c:v>
                </c:pt>
                <c:pt idx="10">
                  <c:v>Žmonių svetingumas, draugiškumas</c:v>
                </c:pt>
                <c:pt idx="11">
                  <c:v>Autentiškų kavinių trūkumas</c:v>
                </c:pt>
                <c:pt idx="12">
                  <c:v>Susikalbėjimo iššūkiai</c:v>
                </c:pt>
                <c:pt idx="13">
                  <c:v>Susisiekimas viešuoju transportu (nėra naktinių maršrutų, vėlavimai, neaiškūs tvarkaraščiai)</c:v>
                </c:pt>
                <c:pt idx="14">
                  <c:v>Prastas klientų aptarnavimas</c:v>
                </c:pt>
                <c:pt idx="15">
                  <c:v>Didelės kainos, brangu</c:v>
                </c:pt>
                <c:pt idx="16">
                  <c:v>Informacijos trūkumas turistams apie muziejus, renginius, veiklas</c:v>
                </c:pt>
                <c:pt idx="17">
                  <c:v>Naktinis gyvenimas (barai, klubai, trumpas darbo laikas)</c:v>
                </c:pt>
                <c:pt idx="18">
                  <c:v>Prasti keliai, kelio ženklinimas</c:v>
                </c:pt>
              </c:strCache>
            </c:strRef>
          </c:cat>
          <c:val>
            <c:numRef>
              <c:f>Sheet17!$B$1:$B$19</c:f>
              <c:numCache>
                <c:formatCode>0%</c:formatCode>
                <c:ptCount val="19"/>
                <c:pt idx="0">
                  <c:v>0.3</c:v>
                </c:pt>
                <c:pt idx="1">
                  <c:v>9.4999999999999998E-3</c:v>
                </c:pt>
                <c:pt idx="2">
                  <c:v>9.4999999999999998E-3</c:v>
                </c:pt>
                <c:pt idx="3">
                  <c:v>9.4999999999999998E-3</c:v>
                </c:pt>
                <c:pt idx="4">
                  <c:v>1.9E-2</c:v>
                </c:pt>
                <c:pt idx="5">
                  <c:v>1.9E-2</c:v>
                </c:pt>
                <c:pt idx="6">
                  <c:v>1.9E-2</c:v>
                </c:pt>
                <c:pt idx="7">
                  <c:v>1.9E-2</c:v>
                </c:pt>
                <c:pt idx="8">
                  <c:v>1.9E-2</c:v>
                </c:pt>
                <c:pt idx="9">
                  <c:v>1.9E-2</c:v>
                </c:pt>
                <c:pt idx="10">
                  <c:v>1.9E-2</c:v>
                </c:pt>
                <c:pt idx="11">
                  <c:v>2.86E-2</c:v>
                </c:pt>
                <c:pt idx="12">
                  <c:v>2.86E-2</c:v>
                </c:pt>
                <c:pt idx="13">
                  <c:v>2.86E-2</c:v>
                </c:pt>
                <c:pt idx="14">
                  <c:v>3.8100000000000002E-2</c:v>
                </c:pt>
                <c:pt idx="15">
                  <c:v>4.7600000000000003E-2</c:v>
                </c:pt>
                <c:pt idx="16">
                  <c:v>4.7600000000000003E-2</c:v>
                </c:pt>
                <c:pt idx="17">
                  <c:v>4.7600000000000003E-2</c:v>
                </c:pt>
                <c:pt idx="18">
                  <c:v>5.7099999999999998E-2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69-8407-7C4E2A344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07835008"/>
        <c:axId val="1707835488"/>
      </c:barChart>
      <c:catAx>
        <c:axId val="170783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07835488"/>
        <c:crosses val="autoZero"/>
        <c:auto val="1"/>
        <c:lblAlgn val="ctr"/>
        <c:lblOffset val="100"/>
        <c:noMultiLvlLbl val="0"/>
      </c:catAx>
      <c:valAx>
        <c:axId val="1707835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783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1'!$D$103:$D$105</c:f>
              <c:strCache>
                <c:ptCount val="3"/>
                <c:pt idx="0">
                  <c:v>Kita</c:v>
                </c:pt>
                <c:pt idx="1">
                  <c:v>GRUP</c:v>
                </c:pt>
                <c:pt idx="2">
                  <c:v>Kelionę susiorganizavo patys</c:v>
                </c:pt>
              </c:strCache>
            </c:strRef>
          </c:cat>
          <c:val>
            <c:numRef>
              <c:f>'Sheet 1'!$E$103:$E$105</c:f>
              <c:numCache>
                <c:formatCode>0%</c:formatCode>
                <c:ptCount val="3"/>
                <c:pt idx="0">
                  <c:v>0.02</c:v>
                </c:pt>
                <c:pt idx="1">
                  <c:v>0.18</c:v>
                </c:pt>
                <c:pt idx="2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3-4528-AA24-9B5A065EA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3607936"/>
        <c:axId val="603597936"/>
      </c:barChart>
      <c:catAx>
        <c:axId val="603607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3597936"/>
        <c:crosses val="autoZero"/>
        <c:auto val="1"/>
        <c:lblAlgn val="ctr"/>
        <c:lblOffset val="100"/>
        <c:noMultiLvlLbl val="0"/>
      </c:catAx>
      <c:valAx>
        <c:axId val="6035979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036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Amžius!$I$19:$I$23</c:f>
              <c:strCache>
                <c:ptCount val="5"/>
                <c:pt idx="0">
                  <c:v>60 m. ir daugiau</c:v>
                </c:pt>
                <c:pt idx="1">
                  <c:v>50-59 m.</c:v>
                </c:pt>
                <c:pt idx="2">
                  <c:v>40-49 m.</c:v>
                </c:pt>
                <c:pt idx="3">
                  <c:v>30-39 m.</c:v>
                </c:pt>
                <c:pt idx="4">
                  <c:v>18-29 m.</c:v>
                </c:pt>
              </c:strCache>
            </c:strRef>
          </c:cat>
          <c:val>
            <c:numRef>
              <c:f>Amžius!$J$19:$J$23</c:f>
              <c:numCache>
                <c:formatCode>0%</c:formatCode>
                <c:ptCount val="5"/>
                <c:pt idx="0">
                  <c:v>3.5000000000000003E-2</c:v>
                </c:pt>
                <c:pt idx="1">
                  <c:v>0.12</c:v>
                </c:pt>
                <c:pt idx="2">
                  <c:v>0.28499999999999998</c:v>
                </c:pt>
                <c:pt idx="3">
                  <c:v>0.34499999999999997</c:v>
                </c:pt>
                <c:pt idx="4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0-4D28-9592-1943FD6C8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0910256"/>
        <c:axId val="200910736"/>
      </c:barChart>
      <c:catAx>
        <c:axId val="20091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910736"/>
        <c:crosses val="autoZero"/>
        <c:auto val="1"/>
        <c:lblAlgn val="ctr"/>
        <c:lblOffset val="100"/>
        <c:noMultiLvlLbl val="0"/>
      </c:catAx>
      <c:valAx>
        <c:axId val="200910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91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7125339277446"/>
          <c:y val="3.2883439857318356E-2"/>
          <c:w val="0.63492187261743371"/>
          <c:h val="0.904339084051437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1'!$E$48:$E$55</c:f>
              <c:strCache>
                <c:ptCount val="8"/>
                <c:pt idx="0">
                  <c:v>Kita</c:v>
                </c:pt>
                <c:pt idx="1">
                  <c:v>Sveikatos gerinimas, SPA</c:v>
                </c:pt>
                <c:pt idx="2">
                  <c:v>Medicininis gydymas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'Sheet 1'!$F$48:$F$55</c:f>
              <c:numCache>
                <c:formatCode>0%</c:formatCode>
                <c:ptCount val="8"/>
                <c:pt idx="0">
                  <c:v>1.4999999999999999E-2</c:v>
                </c:pt>
                <c:pt idx="1">
                  <c:v>0</c:v>
                </c:pt>
                <c:pt idx="2">
                  <c:v>0.02</c:v>
                </c:pt>
                <c:pt idx="3">
                  <c:v>0.02</c:v>
                </c:pt>
                <c:pt idx="4">
                  <c:v>0.06</c:v>
                </c:pt>
                <c:pt idx="5">
                  <c:v>0.14499999999999999</c:v>
                </c:pt>
                <c:pt idx="6">
                  <c:v>0.15</c:v>
                </c:pt>
                <c:pt idx="7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3-417F-AA4B-D4421D60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15295311"/>
        <c:axId val="1315283311"/>
      </c:barChart>
      <c:catAx>
        <c:axId val="1315295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15283311"/>
        <c:crosses val="autoZero"/>
        <c:auto val="1"/>
        <c:lblAlgn val="ctr"/>
        <c:lblOffset val="100"/>
        <c:noMultiLvlLbl val="0"/>
      </c:catAx>
      <c:valAx>
        <c:axId val="13152833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529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1'!$E$59:$E$66</c:f>
              <c:strCache>
                <c:ptCount val="8"/>
                <c:pt idx="0">
                  <c:v>Kita</c:v>
                </c:pt>
                <c:pt idx="1">
                  <c:v>Sveikatos gerinimas, SPA</c:v>
                </c:pt>
                <c:pt idx="2">
                  <c:v>Medicininis gydymas</c:v>
                </c:pt>
                <c:pt idx="3">
                  <c:v>Tranzitinė kelionė</c:v>
                </c:pt>
                <c:pt idx="4">
                  <c:v>Konferencija, seminaras</c:v>
                </c:pt>
                <c:pt idx="5">
                  <c:v>Verslo reikalai</c:v>
                </c:pt>
                <c:pt idx="6">
                  <c:v>Draugų vizitai</c:v>
                </c:pt>
                <c:pt idx="7">
                  <c:v>Atostogos</c:v>
                </c:pt>
              </c:strCache>
            </c:strRef>
          </c:cat>
          <c:val>
            <c:numRef>
              <c:f>'Sheet 1'!$F$59:$F$66</c:f>
              <c:numCache>
                <c:formatCode>0%</c:formatCode>
                <c:ptCount val="8"/>
                <c:pt idx="0">
                  <c:v>1.4999999999999999E-2</c:v>
                </c:pt>
                <c:pt idx="1">
                  <c:v>0.01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9.5000000000000001E-2</c:v>
                </c:pt>
                <c:pt idx="5">
                  <c:v>0.13</c:v>
                </c:pt>
                <c:pt idx="6">
                  <c:v>0.2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3-47FF-A303-8992E3C69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570402159"/>
        <c:axId val="1570408399"/>
      </c:barChart>
      <c:catAx>
        <c:axId val="15704021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0408399"/>
        <c:crosses val="autoZero"/>
        <c:auto val="1"/>
        <c:lblAlgn val="ctr"/>
        <c:lblOffset val="100"/>
        <c:noMultiLvlLbl val="0"/>
      </c:catAx>
      <c:valAx>
        <c:axId val="15704083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0402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64462468951792"/>
          <c:y val="3.8810802907314035E-2"/>
          <c:w val="0.48351962357728401"/>
          <c:h val="0.9611891970926859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D-4694-AEDD-09CD58B51E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D-4694-AEDD-09CD58B51E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D-4694-AEDD-09CD58B51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1'!$A$78:$A$80</c:f>
              <c:strCache>
                <c:ptCount val="3"/>
                <c:pt idx="0">
                  <c:v>Taip, vienintelis</c:v>
                </c:pt>
                <c:pt idx="1">
                  <c:v>Lietuva yra vienas iš tikslų</c:v>
                </c:pt>
                <c:pt idx="2">
                  <c:v>Lietuva buvo pakeliui</c:v>
                </c:pt>
              </c:strCache>
            </c:strRef>
          </c:cat>
          <c:val>
            <c:numRef>
              <c:f>'Sheet 1'!$B$78:$B$80</c:f>
              <c:numCache>
                <c:formatCode>0%</c:formatCode>
                <c:ptCount val="3"/>
                <c:pt idx="0">
                  <c:v>0.72499999999999998</c:v>
                </c:pt>
                <c:pt idx="1">
                  <c:v>0.15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FD-4694-AEDD-09CD58B51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68001604672779"/>
          <c:y val="0.32626652579745957"/>
          <c:w val="0.25565685535038385"/>
          <c:h val="0.32031841786271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01311432344682"/>
          <c:y val="3.6562200494859046E-2"/>
          <c:w val="0.66575296710611087"/>
          <c:h val="0.926875599010281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Sheet1!$A$7:$A$13</c:f>
              <c:strCache>
                <c:ptCount val="7"/>
                <c:pt idx="0">
                  <c:v>Su turistų grupe</c:v>
                </c:pt>
                <c:pt idx="1">
                  <c:v>Su ikimokyklinio amžiaus vaikais</c:v>
                </c:pt>
                <c:pt idx="2">
                  <c:v>Su mokyklinio amžiaus vaikais</c:v>
                </c:pt>
                <c:pt idx="3">
                  <c:v>Su kolegomis / verslo partneriais</c:v>
                </c:pt>
                <c:pt idx="4">
                  <c:v>Keliauja vieni</c:v>
                </c:pt>
                <c:pt idx="5">
                  <c:v>Su suaugusiais šeimos nariais</c:v>
                </c:pt>
                <c:pt idx="6">
                  <c:v>Su draugais</c:v>
                </c:pt>
              </c:strCache>
            </c:strRef>
          </c:cat>
          <c:val>
            <c:numRef>
              <c:f>Sheet1!$B$7:$B$13</c:f>
              <c:numCache>
                <c:formatCode>0%</c:formatCode>
                <c:ptCount val="7"/>
                <c:pt idx="0">
                  <c:v>1.4999999999999999E-2</c:v>
                </c:pt>
                <c:pt idx="1">
                  <c:v>2.5000000000000001E-2</c:v>
                </c:pt>
                <c:pt idx="2">
                  <c:v>3.5000000000000003E-2</c:v>
                </c:pt>
                <c:pt idx="3">
                  <c:v>0.05</c:v>
                </c:pt>
                <c:pt idx="4">
                  <c:v>0.20499999999999999</c:v>
                </c:pt>
                <c:pt idx="5">
                  <c:v>0.31</c:v>
                </c:pt>
                <c:pt idx="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3-44DA-835C-FB6DEB7D0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97114319"/>
        <c:axId val="1497109999"/>
      </c:barChart>
      <c:catAx>
        <c:axId val="1497114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7109999"/>
        <c:crosses val="autoZero"/>
        <c:auto val="1"/>
        <c:lblAlgn val="ctr"/>
        <c:lblOffset val="100"/>
        <c:noMultiLvlLbl val="0"/>
      </c:catAx>
      <c:valAx>
        <c:axId val="14971099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9711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73604705599281"/>
          <c:y val="3.8948101981396387E-2"/>
          <c:w val="0.49756841349530817"/>
          <c:h val="0.936311910884123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83-4D29-9BC0-9A554556B6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83-4D29-9BC0-9A554556B6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83-4D29-9BC0-9A554556B6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83-4D29-9BC0-9A554556B6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1'!$A$103:$A$106</c:f>
              <c:strCache>
                <c:ptCount val="4"/>
                <c:pt idx="0">
                  <c:v>Kelionę susiorganizavo patys</c:v>
                </c:pt>
                <c:pt idx="1">
                  <c:v>Kelionių agentūros paketas: grupinė kelionė</c:v>
                </c:pt>
                <c:pt idx="2">
                  <c:v>Kelionių agentūros paketas: individuali kelionė</c:v>
                </c:pt>
                <c:pt idx="3">
                  <c:v>Kita</c:v>
                </c:pt>
              </c:strCache>
            </c:strRef>
          </c:cat>
          <c:val>
            <c:numRef>
              <c:f>'Sheet 1'!$B$103:$B$106</c:f>
              <c:numCache>
                <c:formatCode>0%</c:formatCode>
                <c:ptCount val="4"/>
                <c:pt idx="0">
                  <c:v>0.80500000000000005</c:v>
                </c:pt>
                <c:pt idx="1">
                  <c:v>9.5000000000000001E-2</c:v>
                </c:pt>
                <c:pt idx="2">
                  <c:v>0.08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83-4D29-9BC0-9A554556B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9683576437314263"/>
          <c:w val="0.36031046709321202"/>
          <c:h val="0.43872109466789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3" name="Google Shape;5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1" name="Google Shape;60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9" name="Google Shape;60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2" name="Google Shape;6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5" name="Google Shape;6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8" name="Google Shape;64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3" name="Google Shape;65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8" name="Google Shape;5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9" name="Google Shape;6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8" name="Google Shape;6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0" name="Google Shape;70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7" name="Google Shape;6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3" name="Google Shape;7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1" name="Google Shape;73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>
          <a:extLst>
            <a:ext uri="{FF2B5EF4-FFF2-40B4-BE49-F238E27FC236}">
              <a16:creationId xmlns:a16="http://schemas.microsoft.com/office/drawing/2014/main" id="{53A0DFDA-7BC9-DAE8-BC62-96B2791E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6:notes">
            <a:extLst>
              <a:ext uri="{FF2B5EF4-FFF2-40B4-BE49-F238E27FC236}">
                <a16:creationId xmlns:a16="http://schemas.microsoft.com/office/drawing/2014/main" id="{B0A25830-D531-4095-97D0-7E0F4D5C5B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0" name="Google Shape;860;p66:notes">
            <a:extLst>
              <a:ext uri="{FF2B5EF4-FFF2-40B4-BE49-F238E27FC236}">
                <a16:creationId xmlns:a16="http://schemas.microsoft.com/office/drawing/2014/main" id="{D9A15AB7-E007-4D1C-027C-42D24E865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653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0" name="Google Shape;7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6" name="Google Shape;7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54" name="Google Shape;7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1" name="Google Shape;7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7" name="Google Shape;7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74" name="Google Shape;77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389c206e67c_2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5" name="Google Shape;895;g389c206e67c_2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D8C6A7DC-6969-B829-C67B-479BD892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:notes">
            <a:extLst>
              <a:ext uri="{FF2B5EF4-FFF2-40B4-BE49-F238E27FC236}">
                <a16:creationId xmlns:a16="http://schemas.microsoft.com/office/drawing/2014/main" id="{9D9998A8-EE55-3B36-2CAA-BFB80E5C6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4" name="Google Shape;564;p6:notes">
            <a:extLst>
              <a:ext uri="{FF2B5EF4-FFF2-40B4-BE49-F238E27FC236}">
                <a16:creationId xmlns:a16="http://schemas.microsoft.com/office/drawing/2014/main" id="{AB44A948-FE25-A46B-8D31-1DDC8A2CE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29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9" name="Google Shape;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83" name="Google Shape;5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lithuania.travel/lt/" TargetMode="External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2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3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paveiksliukai">
  <p:cSld name="du paveiksliuka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1215472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3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4"/>
          </p:nvPr>
        </p:nvSpPr>
        <p:spPr>
          <a:xfrm>
            <a:off x="619917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7" name="Google Shape;87;p2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iukai + paragrafas">
  <p:cSld name="Paveiksliukai + paragrafa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96605" y="1464574"/>
            <a:ext cx="5721428" cy="8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5" name="Google Shape;95;p2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us paveiksliukas + paragrafas">
  <p:cSld name="Horizontalus paveiksliukas + paragrafa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396605" y="4749420"/>
            <a:ext cx="5721430" cy="137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8"/>
          <p:cNvSpPr>
            <a:spLocks noGrp="1"/>
          </p:cNvSpPr>
          <p:nvPr>
            <p:ph type="pic" idx="3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  <a:noFill/>
          <a:ln>
            <a:noFill/>
          </a:ln>
        </p:spPr>
      </p:sp>
      <p:pic>
        <p:nvPicPr>
          <p:cNvPr id="101" name="Google Shape;101;p2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turi paveiksliukai">
  <p:cSld name="Keturi paveiksliukai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7" name="Google Shape;107;p29"/>
          <p:cNvSpPr>
            <a:spLocks noGrp="1"/>
          </p:cNvSpPr>
          <p:nvPr>
            <p:ph type="pic" idx="5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  <a:noFill/>
          <a:ln>
            <a:noFill/>
          </a:ln>
        </p:spPr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2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1">
  <p:cSld name="Komanda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14" name="Google Shape;114;p30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2">
  <p:cSld name="Komanda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31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24" name="Google Shape;124;p31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6" name="Google Shape;126;p3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3">
  <p:cSld name="Komanda 3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33" name="Google Shape;133;p3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4">
  <p:cSld name="Komanda 4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4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3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41" name="Google Shape;141;p33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43" name="Google Shape;143;p33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5">
  <p:cSld name="Komanda 5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811070" y="5382240"/>
            <a:ext cx="36075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4"/>
          </p:nvPr>
        </p:nvSpPr>
        <p:spPr>
          <a:xfrm>
            <a:off x="7811071" y="5867955"/>
            <a:ext cx="3607512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0" name="Google Shape;150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anda 6">
  <p:cSld name="Komanda 6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96605" y="146457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35"/>
          <p:cNvSpPr>
            <a:spLocks noGrp="1"/>
          </p:cNvSpPr>
          <p:nvPr>
            <p:ph type="pic" idx="2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5" name="Google Shape;155;p35"/>
          <p:cNvSpPr txBox="1">
            <a:spLocks noGrp="1"/>
          </p:cNvSpPr>
          <p:nvPr>
            <p:ph type="body" idx="3"/>
          </p:nvPr>
        </p:nvSpPr>
        <p:spPr>
          <a:xfrm>
            <a:off x="2550838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4"/>
          </p:nvPr>
        </p:nvSpPr>
        <p:spPr>
          <a:xfrm>
            <a:off x="2550838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5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body" idx="6"/>
          </p:nvPr>
        </p:nvSpPr>
        <p:spPr>
          <a:xfrm>
            <a:off x="8335373" y="4352335"/>
            <a:ext cx="3331348" cy="10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7"/>
          </p:nvPr>
        </p:nvSpPr>
        <p:spPr>
          <a:xfrm>
            <a:off x="8335373" y="5867955"/>
            <a:ext cx="3331347" cy="37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0" name="Google Shape;160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">
  <p:cSld name="Paragrafas + nuotrauk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1">
  <p:cSld name="Žemėlapis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723988" y="1468379"/>
            <a:ext cx="6010542" cy="4636128"/>
          </a:xfrm>
          <a:custGeom>
            <a:avLst/>
            <a:gdLst/>
            <a:ahLst/>
            <a:cxnLst/>
            <a:rect l="l" t="t" r="r" b="b"/>
            <a:pathLst>
              <a:path w="3866364" h="2982253" extrusionOk="0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7419173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2"/>
          </p:nvPr>
        </p:nvSpPr>
        <p:spPr>
          <a:xfrm>
            <a:off x="4331860" y="482636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3"/>
          </p:nvPr>
        </p:nvSpPr>
        <p:spPr>
          <a:xfrm>
            <a:off x="4331860" y="509494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4"/>
          </p:nvPr>
        </p:nvSpPr>
        <p:spPr>
          <a:xfrm>
            <a:off x="2946386" y="4421026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5"/>
          </p:nvPr>
        </p:nvSpPr>
        <p:spPr>
          <a:xfrm>
            <a:off x="2946386" y="4689609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6"/>
          </p:nvPr>
        </p:nvSpPr>
        <p:spPr>
          <a:xfrm>
            <a:off x="3458741" y="2912517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7"/>
          </p:nvPr>
        </p:nvSpPr>
        <p:spPr>
          <a:xfrm>
            <a:off x="3458741" y="3181100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8"/>
          </p:nvPr>
        </p:nvSpPr>
        <p:spPr>
          <a:xfrm>
            <a:off x="2393107" y="2534838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9"/>
          </p:nvPr>
        </p:nvSpPr>
        <p:spPr>
          <a:xfrm>
            <a:off x="2393107" y="2803421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3"/>
          </p:nvPr>
        </p:nvSpPr>
        <p:spPr>
          <a:xfrm>
            <a:off x="182952" y="2860001"/>
            <a:ext cx="1471253" cy="21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4"/>
          </p:nvPr>
        </p:nvSpPr>
        <p:spPr>
          <a:xfrm>
            <a:off x="182952" y="3128584"/>
            <a:ext cx="1471253" cy="31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5"/>
          </p:nvPr>
        </p:nvSpPr>
        <p:spPr>
          <a:xfrm>
            <a:off x="7419173" y="1464573"/>
            <a:ext cx="373125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3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Žemėlapis 2">
  <p:cSld name="Žemėlapis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7"/>
          <p:cNvGrpSpPr/>
          <p:nvPr/>
        </p:nvGrpSpPr>
        <p:grpSpPr>
          <a:xfrm>
            <a:off x="5610486" y="90091"/>
            <a:ext cx="7542631" cy="6726831"/>
            <a:chOff x="5610486" y="90091"/>
            <a:chExt cx="7542631" cy="6726831"/>
          </a:xfrm>
        </p:grpSpPr>
        <p:grpSp>
          <p:nvGrpSpPr>
            <p:cNvPr id="179" name="Google Shape;179;p37"/>
            <p:cNvGrpSpPr/>
            <p:nvPr/>
          </p:nvGrpSpPr>
          <p:grpSpPr>
            <a:xfrm>
              <a:off x="5847443" y="4526113"/>
              <a:ext cx="1808978" cy="1512342"/>
              <a:chOff x="5847443" y="4526113"/>
              <a:chExt cx="1808978" cy="1512342"/>
            </a:xfrm>
          </p:grpSpPr>
          <p:sp>
            <p:nvSpPr>
              <p:cNvPr id="180" name="Google Shape;180;p37"/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/>
                <a:ahLst/>
                <a:cxnLst/>
                <a:rect l="l" t="t" r="r" b="b"/>
                <a:pathLst>
                  <a:path w="67809" h="58337" extrusionOk="0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7"/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/>
                <a:ahLst/>
                <a:cxnLst/>
                <a:rect l="l" t="t" r="r" b="b"/>
                <a:pathLst>
                  <a:path w="167010" h="124007" extrusionOk="0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7"/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/>
                <a:ahLst/>
                <a:cxnLst/>
                <a:rect l="l" t="t" r="r" b="b"/>
                <a:pathLst>
                  <a:path w="66348" h="50007" extrusionOk="0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7"/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/>
                <a:ahLst/>
                <a:cxnLst/>
                <a:rect l="l" t="t" r="r" b="b"/>
                <a:pathLst>
                  <a:path w="1763416" h="1512342" extrusionOk="0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184;p37"/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/>
              <a:ahLst/>
              <a:cxnLst/>
              <a:rect l="l" t="t" r="r" b="b"/>
              <a:pathLst>
                <a:path w="334009" h="244043" extrusionOk="0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7"/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/>
              <a:ahLst/>
              <a:cxnLst/>
              <a:rect l="l" t="t" r="r" b="b"/>
              <a:pathLst>
                <a:path w="857154" h="659395" extrusionOk="0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37"/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</p:grpSpPr>
          <p:sp>
            <p:nvSpPr>
              <p:cNvPr id="187" name="Google Shape;187;p37"/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/>
                <a:ahLst/>
                <a:cxnLst/>
                <a:rect l="l" t="t" r="r" b="b"/>
                <a:pathLst>
                  <a:path w="600349" h="613712" extrusionOk="0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7"/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/>
                <a:ahLst/>
                <a:cxnLst/>
                <a:rect l="l" t="t" r="r" b="b"/>
                <a:pathLst>
                  <a:path w="35472" h="30979" extrusionOk="0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p37"/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/>
              <a:ahLst/>
              <a:cxnLst/>
              <a:rect l="l" t="t" r="r" b="b"/>
              <a:pathLst>
                <a:path w="534034" h="350499" extrusionOk="0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37"/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</p:grpSpPr>
          <p:sp>
            <p:nvSpPr>
              <p:cNvPr id="191" name="Google Shape;191;p37"/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/>
                <a:ahLst/>
                <a:cxnLst/>
                <a:rect l="l" t="t" r="r" b="b"/>
                <a:pathLst>
                  <a:path w="62230" h="59773" extrusionOk="0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/>
                <a:ahLst/>
                <a:cxnLst/>
                <a:rect l="l" t="t" r="r" b="b"/>
                <a:pathLst>
                  <a:path w="1014378" h="1771486" extrusionOk="0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39935" h="22320" extrusionOk="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/>
                <a:ahLst/>
                <a:cxnLst/>
                <a:rect l="l" t="t" r="r" b="b"/>
                <a:pathLst>
                  <a:path w="31758" h="21485" extrusionOk="0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/>
                <a:ahLst/>
                <a:cxnLst/>
                <a:rect l="l" t="t" r="r" b="b"/>
                <a:pathLst>
                  <a:path w="52131" h="54117" extrusionOk="0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37"/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52" extrusionOk="0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/>
                <a:ahLst/>
                <a:cxnLst/>
                <a:rect l="l" t="t" r="r" b="b"/>
                <a:pathLst>
                  <a:path w="1251161" h="2376678" extrusionOk="0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9366" h="27049" extrusionOk="0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104198" h="184109" extrusionOk="0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/>
                <a:ahLst/>
                <a:cxnLst/>
                <a:rect l="l" t="t" r="r" b="b"/>
                <a:pathLst>
                  <a:path w="83286" h="206229" extrusionOk="0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47252" h="58154" extrusionOk="0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37"/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</p:grpSpPr>
          <p:sp>
            <p:nvSpPr>
              <p:cNvPr id="204" name="Google Shape;204;p37"/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/>
                <a:ahLst/>
                <a:cxnLst/>
                <a:rect l="l" t="t" r="r" b="b"/>
                <a:pathLst>
                  <a:path w="2355151" h="1385045" extrusionOk="0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8592" extrusionOk="0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/>
                <a:ahLst/>
                <a:cxnLst/>
                <a:rect l="l" t="t" r="r" b="b"/>
                <a:pathLst>
                  <a:path w="427286" h="395791" extrusionOk="0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37"/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/>
              <a:ahLst/>
              <a:cxnLst/>
              <a:rect l="l" t="t" r="r" b="b"/>
              <a:pathLst>
                <a:path w="252960" h="564435" extrusionOk="0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/>
              <a:ahLst/>
              <a:cxnLst/>
              <a:rect l="l" t="t" r="r" b="b"/>
              <a:pathLst>
                <a:path w="360924" h="285116" extrusionOk="0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/>
              <a:ahLst/>
              <a:cxnLst/>
              <a:rect l="l" t="t" r="r" b="b"/>
              <a:pathLst>
                <a:path w="848718" h="565869" extrusionOk="0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/>
              <a:ahLst/>
              <a:cxnLst/>
              <a:rect l="l" t="t" r="r" b="b"/>
              <a:pathLst>
                <a:path w="568000" h="815887" extrusionOk="0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/>
              <a:ahLst/>
              <a:cxnLst/>
              <a:rect l="l" t="t" r="r" b="b"/>
              <a:pathLst>
                <a:path w="263551" h="315627" extrusionOk="0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13" name="Google Shape;213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37"/>
            <p:cNvGrpSpPr/>
            <p:nvPr/>
          </p:nvGrpSpPr>
          <p:grpSpPr>
            <a:xfrm>
              <a:off x="9057879" y="4648553"/>
              <a:ext cx="777363" cy="685604"/>
              <a:chOff x="9057879" y="4648553"/>
              <a:chExt cx="777363" cy="685604"/>
            </a:xfrm>
          </p:grpSpPr>
          <p:sp>
            <p:nvSpPr>
              <p:cNvPr id="222" name="Google Shape;222;p37"/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80208" extrusionOk="0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/>
                <a:ahLst/>
                <a:cxnLst/>
                <a:rect l="l" t="t" r="r" b="b"/>
                <a:pathLst>
                  <a:path w="44215" h="56096" extrusionOk="0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/>
                <a:ahLst/>
                <a:cxnLst/>
                <a:rect l="l" t="t" r="r" b="b"/>
                <a:pathLst>
                  <a:path w="57842" h="23546" extrusionOk="0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/>
                <a:ahLst/>
                <a:cxnLst/>
                <a:rect l="l" t="t" r="r" b="b"/>
                <a:pathLst>
                  <a:path w="86232" h="17549" extrusionOk="0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/>
                <a:ahLst/>
                <a:cxnLst/>
                <a:rect l="l" t="t" r="r" b="b"/>
                <a:pathLst>
                  <a:path w="67477" h="14128" extrusionOk="0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/>
                <a:ahLst/>
                <a:cxnLst/>
                <a:rect l="l" t="t" r="r" b="b"/>
                <a:pathLst>
                  <a:path w="777363" h="682271" extrusionOk="0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48590" h="56285" extrusionOk="0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05244" extrusionOk="0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37"/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</p:grpSpPr>
          <p:sp>
            <p:nvSpPr>
              <p:cNvPr id="231" name="Google Shape;231;p37"/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/>
                <a:ahLst/>
                <a:cxnLst/>
                <a:rect l="l" t="t" r="r" b="b"/>
                <a:pathLst>
                  <a:path w="12798" h="14203" extrusionOk="0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/>
                <a:ahLst/>
                <a:cxnLst/>
                <a:rect l="l" t="t" r="r" b="b"/>
                <a:pathLst>
                  <a:path w="1250315" h="874970" extrusionOk="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37"/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</p:grpSpPr>
          <p:sp>
            <p:nvSpPr>
              <p:cNvPr id="234" name="Google Shape;234;p37"/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/>
                <a:ahLst/>
                <a:cxnLst/>
                <a:rect l="l" t="t" r="r" b="b"/>
                <a:pathLst>
                  <a:path w="34476" h="45736" extrusionOk="0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/>
                <a:ahLst/>
                <a:cxnLst/>
                <a:rect l="l" t="t" r="r" b="b"/>
                <a:pathLst>
                  <a:path w="2216583" h="1477999" extrusionOk="0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/>
                <a:ahLst/>
                <a:cxnLst/>
                <a:rect l="l" t="t" r="r" b="b"/>
                <a:pathLst>
                  <a:path w="48426" h="6533" extrusionOk="0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/>
                <a:ahLst/>
                <a:cxnLst/>
                <a:rect l="l" t="t" r="r" b="b"/>
                <a:pathLst>
                  <a:path w="26335" h="21589" extrusionOk="0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64" extrusionOk="0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7"/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/>
              <a:ahLst/>
              <a:cxnLst/>
              <a:rect l="l" t="t" r="r" b="b"/>
              <a:pathLst>
                <a:path w="864870" h="529095" extrusionOk="0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/>
              <a:ahLst/>
              <a:cxnLst/>
              <a:rect l="l" t="t" r="r" b="b"/>
              <a:pathLst>
                <a:path w="420124" h="263877" extrusionOk="0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37"/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32124" h="35652" extrusionOk="0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/>
                <a:ahLst/>
                <a:cxnLst/>
                <a:rect l="l" t="t" r="r" b="b"/>
                <a:pathLst>
                  <a:path w="487868" h="311994" extrusionOk="0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/>
                <a:ahLst/>
                <a:cxnLst/>
                <a:rect l="l" t="t" r="r" b="b"/>
                <a:pathLst>
                  <a:path w="149988" h="300876" extrusionOk="0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48598" h="26709" extrusionOk="0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/>
                <a:ahLst/>
                <a:cxnLst/>
                <a:rect l="l" t="t" r="r" b="b"/>
                <a:pathLst>
                  <a:path w="250313" h="433948" extrusionOk="0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/>
                <a:ahLst/>
                <a:cxnLst/>
                <a:rect l="l" t="t" r="r" b="b"/>
                <a:pathLst>
                  <a:path w="1549231" h="1754530" extrusionOk="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7"/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/>
              <a:ahLst/>
              <a:cxnLst/>
              <a:rect l="l" t="t" r="r" b="b"/>
              <a:pathLst>
                <a:path w="710955" h="350058" extrusionOk="0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/>
              <a:ahLst/>
              <a:cxnLst/>
              <a:rect l="l" t="t" r="r" b="b"/>
              <a:pathLst>
                <a:path w="812810" h="468124" extrusionOk="0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/>
              <a:ahLst/>
              <a:cxnLst/>
              <a:rect l="l" t="t" r="r" b="b"/>
              <a:pathLst>
                <a:path w="985213" h="486628" extrusionOk="0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/>
              <a:ahLst/>
              <a:cxnLst/>
              <a:rect l="l" t="t" r="r" b="b"/>
              <a:pathLst>
                <a:path w="598298" h="377275" extrusionOk="0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Google Shape;252;p37"/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</p:grpSpPr>
          <p:sp>
            <p:nvSpPr>
              <p:cNvPr id="253" name="Google Shape;253;p37"/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/>
                <a:ahLst/>
                <a:cxnLst/>
                <a:rect l="l" t="t" r="r" b="b"/>
                <a:pathLst>
                  <a:path w="1612899" h="1613665" extrusionOk="0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/>
                <a:ahLst/>
                <a:cxnLst/>
                <a:rect l="l" t="t" r="r" b="b"/>
                <a:pathLst>
                  <a:path w="32117" h="16885" extrusionOk="0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/>
                <a:ahLst/>
                <a:cxnLst/>
                <a:rect l="l" t="t" r="r" b="b"/>
                <a:pathLst>
                  <a:path w="22823" h="21901" extrusionOk="0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25826" extrusionOk="0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45192" extrusionOk="0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37"/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/>
              <a:ahLst/>
              <a:cxnLst/>
              <a:rect l="l" t="t" r="r" b="b"/>
              <a:pathLst>
                <a:path w="1168560" h="1079787" extrusionOk="0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/>
              <a:ahLst/>
              <a:cxnLst/>
              <a:rect l="l" t="t" r="r" b="b"/>
              <a:pathLst>
                <a:path w="102526" h="136570" extrusionOk="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/>
              <a:ahLst/>
              <a:cxnLst/>
              <a:rect l="l" t="t" r="r" b="b"/>
              <a:pathLst>
                <a:path w="426095" h="398145" extrusionOk="0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7"/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</p:grpSpPr>
          <p:sp>
            <p:nvSpPr>
              <p:cNvPr id="262" name="Google Shape;262;p37"/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/>
                <a:ahLst/>
                <a:cxnLst/>
                <a:rect l="l" t="t" r="r" b="b"/>
                <a:pathLst>
                  <a:path w="100142" h="47438" extrusionOk="0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/>
                <a:ahLst/>
                <a:cxnLst/>
                <a:rect l="l" t="t" r="r" b="b"/>
                <a:pathLst>
                  <a:path w="489920" h="488515" extrusionOk="0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37"/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/>
              <a:ahLst/>
              <a:cxnLst/>
              <a:rect l="l" t="t" r="r" b="b"/>
              <a:pathLst>
                <a:path w="49895" h="10674" extrusionOk="0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/>
              <a:ahLst/>
              <a:cxnLst/>
              <a:rect l="l" t="t" r="r" b="b"/>
              <a:pathLst>
                <a:path w="26167" h="34909" extrusionOk="0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/>
              <a:ahLst/>
              <a:cxnLst/>
              <a:rect l="l" t="t" r="r" b="b"/>
              <a:pathLst>
                <a:path w="1068411" h="896620" extrusionOk="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/>
              <a:ahLst/>
              <a:cxnLst/>
              <a:rect l="l" t="t" r="r" b="b"/>
              <a:pathLst>
                <a:path w="353833" h="256470" extrusionOk="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/>
              <a:ahLst/>
              <a:cxnLst/>
              <a:rect l="l" t="t" r="r" b="b"/>
              <a:pathLst>
                <a:path w="630893" h="477052" extrusionOk="0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37"/>
            <p:cNvGrpSpPr/>
            <p:nvPr/>
          </p:nvGrpSpPr>
          <p:grpSpPr>
            <a:xfrm>
              <a:off x="10099396" y="2205282"/>
              <a:ext cx="630912" cy="384247"/>
              <a:chOff x="10099396" y="2205282"/>
              <a:chExt cx="630912" cy="384247"/>
            </a:xfrm>
          </p:grpSpPr>
          <p:sp>
            <p:nvSpPr>
              <p:cNvPr id="270" name="Google Shape;270;p37"/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/>
                <a:ahLst/>
                <a:cxnLst/>
                <a:rect l="l" t="t" r="r" b="b"/>
                <a:pathLst>
                  <a:path w="28692" h="12585" extrusionOk="0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25714" extrusionOk="0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/>
                <a:ahLst/>
                <a:cxnLst/>
                <a:rect l="l" t="t" r="r" b="b"/>
                <a:pathLst>
                  <a:path w="475446" h="384247" extrusionOk="0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98268" h="72400" extrusionOk="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/>
                <a:ahLst/>
                <a:cxnLst/>
                <a:rect l="l" t="t" r="r" b="b"/>
                <a:pathLst>
                  <a:path w="155747" h="132959" extrusionOk="0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p37"/>
            <p:cNvGrpSpPr/>
            <p:nvPr/>
          </p:nvGrpSpPr>
          <p:grpSpPr>
            <a:xfrm>
              <a:off x="8623593" y="2519876"/>
              <a:ext cx="496181" cy="593820"/>
              <a:chOff x="8623593" y="2519876"/>
              <a:chExt cx="496181" cy="593820"/>
            </a:xfrm>
          </p:grpSpPr>
          <p:sp>
            <p:nvSpPr>
              <p:cNvPr id="276" name="Google Shape;276;p37"/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455" extrusionOk="0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/>
                <a:ahLst/>
                <a:cxnLst/>
                <a:rect l="l" t="t" r="r" b="b"/>
                <a:pathLst>
                  <a:path w="22006" h="21658" extrusionOk="0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/>
                <a:ahLst/>
                <a:cxnLst/>
                <a:rect l="l" t="t" r="r" b="b"/>
                <a:pathLst>
                  <a:path w="327143" h="521138" extrusionOk="0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14019" extrusionOk="0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1878" extrusionOk="0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079" extrusionOk="0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24518" extrusionOk="0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/>
                <a:ahLst/>
                <a:cxnLst/>
                <a:rect l="l" t="t" r="r" b="b"/>
                <a:pathLst>
                  <a:path w="186381" h="207020" extrusionOk="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/>
                <a:ahLst/>
                <a:cxnLst/>
                <a:rect l="l" t="t" r="r" b="b"/>
                <a:pathLst>
                  <a:path w="120175" h="109193" extrusionOk="0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/>
                <a:ahLst/>
                <a:cxnLst/>
                <a:rect l="l" t="t" r="r" b="b"/>
                <a:pathLst>
                  <a:path w="50690" h="31599" extrusionOk="0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/>
                <a:ahLst/>
                <a:cxnLst/>
                <a:rect l="l" t="t" r="r" b="b"/>
                <a:pathLst>
                  <a:path w="44195" h="45671" extrusionOk="0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70730" extrusionOk="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/>
                <a:ahLst/>
                <a:cxnLst/>
                <a:rect l="l" t="t" r="r" b="b"/>
                <a:pathLst>
                  <a:path w="35532" h="51907" extrusionOk="0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/>
                <a:ahLst/>
                <a:cxnLst/>
                <a:rect l="l" t="t" r="r" b="b"/>
                <a:pathLst>
                  <a:path w="91205" h="68043" extrusionOk="0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45865" h="72240" extrusionOk="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p37"/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/>
              <a:ahLst/>
              <a:cxnLst/>
              <a:rect l="l" t="t" r="r" b="b"/>
              <a:pathLst>
                <a:path w="479425" h="557691" extrusionOk="0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/>
              <a:ahLst/>
              <a:cxnLst/>
              <a:rect l="l" t="t" r="r" b="b"/>
              <a:pathLst>
                <a:path w="675587" h="930473" extrusionOk="0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7"/>
            <p:cNvGrpSpPr/>
            <p:nvPr/>
          </p:nvGrpSpPr>
          <p:grpSpPr>
            <a:xfrm>
              <a:off x="6848161" y="1329760"/>
              <a:ext cx="1084083" cy="2256187"/>
              <a:chOff x="6848161" y="1329760"/>
              <a:chExt cx="1084083" cy="2256187"/>
            </a:xfrm>
          </p:grpSpPr>
          <p:sp>
            <p:nvSpPr>
              <p:cNvPr id="294" name="Google Shape;294;p37"/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/>
                <a:ahLst/>
                <a:cxnLst/>
                <a:rect l="l" t="t" r="r" b="b"/>
                <a:pathLst>
                  <a:path w="17300" h="29882" extrusionOk="0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/>
                <a:ahLst/>
                <a:cxnLst/>
                <a:rect l="l" t="t" r="r" b="b"/>
                <a:pathLst>
                  <a:path w="37522" h="75494" extrusionOk="0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54582" extrusionOk="0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/>
                <a:ahLst/>
                <a:cxnLst/>
                <a:rect l="l" t="t" r="r" b="b"/>
                <a:pathLst>
                  <a:path w="19572" h="41208" extrusionOk="0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/>
                <a:ahLst/>
                <a:cxnLst/>
                <a:rect l="l" t="t" r="r" b="b"/>
                <a:pathLst>
                  <a:path w="978065" h="1564743" extrusionOk="0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 extrusionOk="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289079" h="232706" extrusionOk="0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/>
                <a:ahLst/>
                <a:cxnLst/>
                <a:rect l="l" t="t" r="r" b="b"/>
                <a:pathLst>
                  <a:path w="22314" h="28678" extrusionOk="0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/>
                <a:ahLst/>
                <a:cxnLst/>
                <a:rect l="l" t="t" r="r" b="b"/>
                <a:pathLst>
                  <a:path w="23903" h="40447" extrusionOk="0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/>
                <a:ahLst/>
                <a:cxnLst/>
                <a:rect l="l" t="t" r="r" b="b"/>
                <a:pathLst>
                  <a:path w="71669" h="134983" extrusionOk="0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6570" extrusionOk="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/>
                <a:ahLst/>
                <a:cxnLst/>
                <a:rect l="l" t="t" r="r" b="b"/>
                <a:pathLst>
                  <a:path w="63872" h="58265" extrusionOk="0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30889" extrusionOk="0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/>
                <a:ahLst/>
                <a:cxnLst/>
                <a:rect l="l" t="t" r="r" b="b"/>
                <a:pathLst>
                  <a:path w="131567" h="107101" extrusionOk="0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3357" extrusionOk="0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17217" extrusionOk="0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8365" h="47625" extrusionOk="0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3175" extrusionOk="0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/>
                <a:ahLst/>
                <a:cxnLst/>
                <a:rect l="l" t="t" r="r" b="b"/>
                <a:pathLst>
                  <a:path w="28651" h="18329" extrusionOk="0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/>
                <a:ahLst/>
                <a:cxnLst/>
                <a:rect l="l" t="t" r="r" b="b"/>
                <a:pathLst>
                  <a:path w="27134" h="16731" extrusionOk="0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/>
                <a:ahLst/>
                <a:cxnLst/>
                <a:rect l="l" t="t" r="r" b="b"/>
                <a:pathLst>
                  <a:path w="81454" h="66159" extrusionOk="0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/>
                <a:ahLst/>
                <a:cxnLst/>
                <a:rect l="l" t="t" r="r" b="b"/>
                <a:pathLst>
                  <a:path w="58838" h="52687" extrusionOk="0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/>
                <a:ahLst/>
                <a:cxnLst/>
                <a:rect l="l" t="t" r="r" b="b"/>
                <a:pathLst>
                  <a:path w="54053" h="59554" extrusionOk="0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/>
                <a:ahLst/>
                <a:cxnLst/>
                <a:rect l="l" t="t" r="r" b="b"/>
                <a:pathLst>
                  <a:path w="30113" h="53551" extrusionOk="0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56976" extrusionOk="0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57366" h="54142" extrusionOk="0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/>
                <a:ahLst/>
                <a:cxnLst/>
                <a:rect l="l" t="t" r="r" b="b"/>
                <a:pathLst>
                  <a:path w="54010" h="36148" extrusionOk="0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37"/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/>
              <a:ahLst/>
              <a:cxnLst/>
              <a:rect l="l" t="t" r="r" b="b"/>
              <a:pathLst>
                <a:path w="44689" h="38911" extrusionOk="0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37"/>
            <p:cNvGrpSpPr/>
            <p:nvPr/>
          </p:nvGrpSpPr>
          <p:grpSpPr>
            <a:xfrm>
              <a:off x="9860002" y="5526404"/>
              <a:ext cx="1314567" cy="1290518"/>
              <a:chOff x="9860002" y="5526404"/>
              <a:chExt cx="1314567" cy="1290518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/>
                <a:ahLst/>
                <a:cxnLst/>
                <a:rect l="l" t="t" r="r" b="b"/>
                <a:pathLst>
                  <a:path w="934761" h="1035670" extrusionOk="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21414" extrusionOk="0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45957" extrusionOk="0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/>
                <a:ahLst/>
                <a:cxnLst/>
                <a:rect l="l" t="t" r="r" b="b"/>
                <a:pathLst>
                  <a:path w="72258" h="83938" extrusionOk="0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/>
                <a:ahLst/>
                <a:cxnLst/>
                <a:rect l="l" t="t" r="r" b="b"/>
                <a:pathLst>
                  <a:path w="113998" h="77656" extrusionOk="0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/>
                <a:ahLst/>
                <a:cxnLst/>
                <a:rect l="l" t="t" r="r" b="b"/>
                <a:pathLst>
                  <a:path w="37636" h="37554" extrusionOk="0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/>
                <a:ahLst/>
                <a:cxnLst/>
                <a:rect l="l" t="t" r="r" b="b"/>
                <a:pathLst>
                  <a:path w="24097" h="49156" extrusionOk="0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/>
                <a:ahLst/>
                <a:cxnLst/>
                <a:rect l="l" t="t" r="r" b="b"/>
                <a:pathLst>
                  <a:path w="55020" h="82198" extrusionOk="0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/>
                <a:ahLst/>
                <a:cxnLst/>
                <a:rect l="l" t="t" r="r" b="b"/>
                <a:pathLst>
                  <a:path w="69909" h="76569" extrusionOk="0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/>
                <a:ahLst/>
                <a:cxnLst/>
                <a:rect l="l" t="t" r="r" b="b"/>
                <a:pathLst>
                  <a:path w="16604" h="19511" extrusionOk="0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/>
                <a:ahLst/>
                <a:cxnLst/>
                <a:rect l="l" t="t" r="r" b="b"/>
                <a:pathLst>
                  <a:path w="40498" h="47336" extrusionOk="0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/>
                <a:ahLst/>
                <a:cxnLst/>
                <a:rect l="l" t="t" r="r" b="b"/>
                <a:pathLst>
                  <a:path w="55411" h="50670" extrusionOk="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/>
                <a:ahLst/>
                <a:cxnLst/>
                <a:rect l="l" t="t" r="r" b="b"/>
                <a:pathLst>
                  <a:path w="75292" h="29974" extrusionOk="0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/>
                <a:ahLst/>
                <a:cxnLst/>
                <a:rect l="l" t="t" r="r" b="b"/>
                <a:pathLst>
                  <a:path w="19344" h="28786" extrusionOk="0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41055" h="23758" extrusionOk="0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/>
                <a:ahLst/>
                <a:cxnLst/>
                <a:rect l="l" t="t" r="r" b="b"/>
                <a:pathLst>
                  <a:path w="19977" h="15792" extrusionOk="0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/>
                <a:ahLst/>
                <a:cxnLst/>
                <a:rect l="l" t="t" r="r" b="b"/>
                <a:pathLst>
                  <a:path w="23083" h="27072" extrusionOk="0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/>
                <a:ahLst/>
                <a:cxnLst/>
                <a:rect l="l" t="t" r="r" b="b"/>
                <a:pathLst>
                  <a:path w="37385" h="45902" extrusionOk="0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20753" extrusionOk="0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47075" extrusionOk="0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/>
                <a:ahLst/>
                <a:cxnLst/>
                <a:rect l="l" t="t" r="r" b="b"/>
                <a:pathLst>
                  <a:path w="32942" h="22569" extrusionOk="0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/>
                <a:ahLst/>
                <a:cxnLst/>
                <a:rect l="l" t="t" r="r" b="b"/>
                <a:pathLst>
                  <a:path w="18141" h="28058" extrusionOk="0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/>
                <a:ahLst/>
                <a:cxnLst/>
                <a:rect l="l" t="t" r="r" b="b"/>
                <a:pathLst>
                  <a:path w="25271" h="46385" extrusionOk="0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/>
                <a:ahLst/>
                <a:cxnLst/>
                <a:rect l="l" t="t" r="r" b="b"/>
                <a:pathLst>
                  <a:path w="77309" h="111155" extrusionOk="0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21788" h="78105" extrusionOk="0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7157" extrusionOk="0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/>
                <a:ahLst/>
                <a:cxnLst/>
                <a:rect l="l" t="t" r="r" b="b"/>
                <a:pathLst>
                  <a:path w="435460" h="134418" extrusionOk="0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/>
                <a:ahLst/>
                <a:cxnLst/>
                <a:rect l="l" t="t" r="r" b="b"/>
                <a:pathLst>
                  <a:path w="34863" h="13987" extrusionOk="0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/>
                <a:ahLst/>
                <a:cxnLst/>
                <a:rect l="l" t="t" r="r" b="b"/>
                <a:pathLst>
                  <a:path w="514647" h="545648" extrusionOk="0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43768" h="56310" extrusionOk="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/>
                <a:ahLst/>
                <a:cxnLst/>
                <a:rect l="l" t="t" r="r" b="b"/>
                <a:pathLst>
                  <a:path w="1087424" h="1433040" extrusionOk="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/>
                <a:ahLst/>
                <a:cxnLst/>
                <a:rect l="l" t="t" r="r" b="b"/>
                <a:pathLst>
                  <a:path w="69141" h="85279" extrusionOk="0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/>
                <a:ahLst/>
                <a:cxnLst/>
                <a:rect l="l" t="t" r="r" b="b"/>
                <a:pathLst>
                  <a:path w="33977" h="22017" extrusionOk="0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37"/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/>
              <a:ahLst/>
              <a:cxnLst/>
              <a:rect l="l" t="t" r="r" b="b"/>
              <a:pathLst>
                <a:path w="771232" h="432166" extrusionOk="0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37"/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/>
                <a:ahLst/>
                <a:cxnLst/>
                <a:rect l="l" t="t" r="r" b="b"/>
                <a:pathLst>
                  <a:path w="32892" h="30739" extrusionOk="0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/>
                <a:ahLst/>
                <a:cxnLst/>
                <a:rect l="l" t="t" r="r" b="b"/>
                <a:pathLst>
                  <a:path w="106619" h="94157" extrusionOk="0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/>
                <a:ahLst/>
                <a:cxnLst/>
                <a:rect l="l" t="t" r="r" b="b"/>
                <a:pathLst>
                  <a:path w="60971" h="67651" extrusionOk="0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83362" h="66886" extrusionOk="0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/>
                <a:ahLst/>
                <a:cxnLst/>
                <a:rect l="l" t="t" r="r" b="b"/>
                <a:pathLst>
                  <a:path w="130994" h="106514" extrusionOk="0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/>
                <a:ahLst/>
                <a:cxnLst/>
                <a:rect l="l" t="t" r="r" b="b"/>
                <a:pathLst>
                  <a:path w="80306" h="44583" extrusionOk="0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5366" h="36864" extrusionOk="0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/>
                <a:ahLst/>
                <a:cxnLst/>
                <a:rect l="l" t="t" r="r" b="b"/>
                <a:pathLst>
                  <a:path w="33742" h="45353" extrusionOk="0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54193" extrusionOk="0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/>
                <a:ahLst/>
                <a:cxnLst/>
                <a:rect l="l" t="t" r="r" b="b"/>
                <a:pathLst>
                  <a:path w="234057" h="288854" extrusionOk="0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71390" h="38029" extrusionOk="0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/>
                <a:ahLst/>
                <a:cxnLst/>
                <a:rect l="l" t="t" r="r" b="b"/>
                <a:pathLst>
                  <a:path w="111228" h="61860" extrusionOk="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/>
                <a:ahLst/>
                <a:cxnLst/>
                <a:rect l="l" t="t" r="r" b="b"/>
                <a:pathLst>
                  <a:path w="38181" h="36462" extrusionOk="0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/>
                <a:ahLst/>
                <a:cxnLst/>
                <a:rect l="l" t="t" r="r" b="b"/>
                <a:pathLst>
                  <a:path w="54545" h="55494" extrusionOk="0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/>
                <a:ahLst/>
                <a:cxnLst/>
                <a:rect l="l" t="t" r="r" b="b"/>
                <a:pathLst>
                  <a:path w="51283" h="17067" extrusionOk="0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/>
                <a:ahLst/>
                <a:cxnLst/>
                <a:rect l="l" t="t" r="r" b="b"/>
                <a:pathLst>
                  <a:path w="34495" h="36228" extrusionOk="0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/>
                <a:ahLst/>
                <a:cxnLst/>
                <a:rect l="l" t="t" r="r" b="b"/>
                <a:pathLst>
                  <a:path w="132327" h="86433" extrusionOk="0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/>
                <a:ahLst/>
                <a:cxnLst/>
                <a:rect l="l" t="t" r="r" b="b"/>
                <a:pathLst>
                  <a:path w="48658" h="21660" extrusionOk="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/>
                <a:ahLst/>
                <a:cxnLst/>
                <a:rect l="l" t="t" r="r" b="b"/>
                <a:pathLst>
                  <a:path w="82214" h="30144" extrusionOk="0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/>
                <a:ahLst/>
                <a:cxnLst/>
                <a:rect l="l" t="t" r="r" b="b"/>
                <a:pathLst>
                  <a:path w="31908" h="21252" extrusionOk="0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36742" extrusionOk="0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/>
                <a:ahLst/>
                <a:cxnLst/>
                <a:rect l="l" t="t" r="r" b="b"/>
                <a:pathLst>
                  <a:path w="15165" h="44755" extrusionOk="0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/>
                <a:ahLst/>
                <a:cxnLst/>
                <a:rect l="l" t="t" r="r" b="b"/>
                <a:pathLst>
                  <a:path w="2105251" h="2168241" extrusionOk="0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37"/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/>
              <a:ahLst/>
              <a:cxnLst/>
              <a:rect l="l" t="t" r="r" b="b"/>
              <a:pathLst>
                <a:path w="20763" h="26420" extrusionOk="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/>
              <a:ahLst/>
              <a:cxnLst/>
              <a:rect l="l" t="t" r="r" b="b"/>
              <a:pathLst>
                <a:path w="39607" h="12692" extrusionOk="0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89" name="Google Shape;389;p3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1">
  <p:cSld name="Laiko juosta 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38"/>
          <p:cNvCxnSpPr/>
          <p:nvPr/>
        </p:nvCxnSpPr>
        <p:spPr>
          <a:xfrm>
            <a:off x="3087909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2" name="Google Shape;392;p38"/>
          <p:cNvSpPr/>
          <p:nvPr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>
            <a:off x="5965862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4" name="Google Shape;394;p38"/>
          <p:cNvCxnSpPr/>
          <p:nvPr/>
        </p:nvCxnSpPr>
        <p:spPr>
          <a:xfrm>
            <a:off x="8853441" y="4164388"/>
            <a:ext cx="27878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5" name="Google Shape;395;p38"/>
          <p:cNvSpPr/>
          <p:nvPr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08000" tIns="108000" rIns="1080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body" idx="1"/>
          </p:nvPr>
        </p:nvSpPr>
        <p:spPr>
          <a:xfrm>
            <a:off x="666457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9" name="Google Shape;399;p38"/>
          <p:cNvSpPr txBox="1">
            <a:spLocks noGrp="1"/>
          </p:cNvSpPr>
          <p:nvPr>
            <p:ph type="body" idx="2"/>
          </p:nvPr>
        </p:nvSpPr>
        <p:spPr>
          <a:xfrm>
            <a:off x="666457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body" idx="3"/>
          </p:nvPr>
        </p:nvSpPr>
        <p:spPr>
          <a:xfrm>
            <a:off x="3549224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body" idx="4"/>
          </p:nvPr>
        </p:nvSpPr>
        <p:spPr>
          <a:xfrm>
            <a:off x="3544412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5"/>
          </p:nvPr>
        </p:nvSpPr>
        <p:spPr>
          <a:xfrm>
            <a:off x="6431990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6"/>
          </p:nvPr>
        </p:nvSpPr>
        <p:spPr>
          <a:xfrm>
            <a:off x="6436803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body" idx="7"/>
          </p:nvPr>
        </p:nvSpPr>
        <p:spPr>
          <a:xfrm>
            <a:off x="9319569" y="1756807"/>
            <a:ext cx="2238223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8"/>
          </p:nvPr>
        </p:nvSpPr>
        <p:spPr>
          <a:xfrm>
            <a:off x="9319569" y="2713615"/>
            <a:ext cx="2238223" cy="34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7" name="Google Shape;407;p3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2">
  <p:cSld name="Laiko juosta 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9"/>
          <p:cNvCxnSpPr/>
          <p:nvPr/>
        </p:nvCxnSpPr>
        <p:spPr>
          <a:xfrm>
            <a:off x="7371760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9"/>
          <p:cNvCxnSpPr/>
          <p:nvPr/>
        </p:nvCxnSpPr>
        <p:spPr>
          <a:xfrm>
            <a:off x="2809187" y="379754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52790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39"/>
          <p:cNvCxnSpPr/>
          <p:nvPr/>
        </p:nvCxnSpPr>
        <p:spPr>
          <a:xfrm>
            <a:off x="5071620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39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3"/>
          </p:nvPr>
        </p:nvSpPr>
        <p:spPr>
          <a:xfrm>
            <a:off x="5240483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21" name="Google Shape;421;p39"/>
          <p:cNvCxnSpPr/>
          <p:nvPr/>
        </p:nvCxnSpPr>
        <p:spPr>
          <a:xfrm>
            <a:off x="9634193" y="1995088"/>
            <a:ext cx="0" cy="149913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2" name="Google Shape;422;p39"/>
          <p:cNvSpPr txBox="1">
            <a:spLocks noGrp="1"/>
          </p:cNvSpPr>
          <p:nvPr>
            <p:ph type="body" idx="4"/>
          </p:nvPr>
        </p:nvSpPr>
        <p:spPr>
          <a:xfrm>
            <a:off x="9634192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3" name="Google Shape;423;p39"/>
          <p:cNvSpPr txBox="1">
            <a:spLocks noGrp="1"/>
          </p:cNvSpPr>
          <p:nvPr>
            <p:ph type="body" idx="5"/>
          </p:nvPr>
        </p:nvSpPr>
        <p:spPr>
          <a:xfrm>
            <a:off x="7384986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4" name="Google Shape;424;p39"/>
          <p:cNvSpPr txBox="1">
            <a:spLocks noGrp="1"/>
          </p:cNvSpPr>
          <p:nvPr>
            <p:ph type="body" idx="6"/>
          </p:nvPr>
        </p:nvSpPr>
        <p:spPr>
          <a:xfrm>
            <a:off x="5071621" y="3494223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5" name="Google Shape;425;p39"/>
          <p:cNvSpPr txBox="1">
            <a:spLocks noGrp="1"/>
          </p:cNvSpPr>
          <p:nvPr>
            <p:ph type="body" idx="7"/>
          </p:nvPr>
        </p:nvSpPr>
        <p:spPr>
          <a:xfrm>
            <a:off x="2826308" y="3507384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6" name="Google Shape;426;p39"/>
          <p:cNvSpPr txBox="1">
            <a:spLocks noGrp="1"/>
          </p:cNvSpPr>
          <p:nvPr>
            <p:ph type="body" idx="8"/>
          </p:nvPr>
        </p:nvSpPr>
        <p:spPr>
          <a:xfrm>
            <a:off x="526938" y="3490180"/>
            <a:ext cx="1988545" cy="3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3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9"/>
          <p:cNvSpPr txBox="1">
            <a:spLocks noGrp="1"/>
          </p:cNvSpPr>
          <p:nvPr>
            <p:ph type="body" idx="9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body" idx="13"/>
          </p:nvPr>
        </p:nvSpPr>
        <p:spPr>
          <a:xfrm>
            <a:off x="696792" y="2331178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4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body" idx="15"/>
          </p:nvPr>
        </p:nvSpPr>
        <p:spPr>
          <a:xfrm>
            <a:off x="9791484" y="2331178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6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body" idx="17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4" name="Google Shape;434;p39"/>
          <p:cNvSpPr txBox="1">
            <a:spLocks noGrp="1"/>
          </p:cNvSpPr>
          <p:nvPr>
            <p:ph type="body" idx="18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body" idx="19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36" name="Google Shape;436;p39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iko juosta 3">
  <p:cSld name="Laiko juosta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40"/>
          <p:cNvCxnSpPr/>
          <p:nvPr/>
        </p:nvCxnSpPr>
        <p:spPr>
          <a:xfrm>
            <a:off x="7371760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0"/>
          <p:cNvCxnSpPr/>
          <p:nvPr/>
        </p:nvCxnSpPr>
        <p:spPr>
          <a:xfrm>
            <a:off x="2809187" y="3681241"/>
            <a:ext cx="0" cy="161544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0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>
            <a:off x="52790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40"/>
          <p:cNvCxnSpPr/>
          <p:nvPr/>
        </p:nvCxnSpPr>
        <p:spPr>
          <a:xfrm>
            <a:off x="5071620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40"/>
          <p:cNvCxnSpPr/>
          <p:nvPr/>
        </p:nvCxnSpPr>
        <p:spPr>
          <a:xfrm>
            <a:off x="9634193" y="1995088"/>
            <a:ext cx="0" cy="168615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40"/>
          <p:cNvCxnSpPr/>
          <p:nvPr/>
        </p:nvCxnSpPr>
        <p:spPr>
          <a:xfrm>
            <a:off x="396606" y="3681241"/>
            <a:ext cx="1136804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5" name="Google Shape;445;p40"/>
          <p:cNvSpPr/>
          <p:nvPr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0"/>
          <p:cNvSpPr/>
          <p:nvPr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0"/>
          <p:cNvSpPr/>
          <p:nvPr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/>
          <p:nvPr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2"/>
          </p:nvPr>
        </p:nvSpPr>
        <p:spPr>
          <a:xfrm>
            <a:off x="5240483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3"/>
          </p:nvPr>
        </p:nvSpPr>
        <p:spPr>
          <a:xfrm>
            <a:off x="5240483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4"/>
          </p:nvPr>
        </p:nvSpPr>
        <p:spPr>
          <a:xfrm>
            <a:off x="696792" y="1995088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5"/>
          </p:nvPr>
        </p:nvSpPr>
        <p:spPr>
          <a:xfrm>
            <a:off x="696792" y="2325000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body" idx="6"/>
          </p:nvPr>
        </p:nvSpPr>
        <p:spPr>
          <a:xfrm>
            <a:off x="9791484" y="1995088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body" idx="7"/>
          </p:nvPr>
        </p:nvSpPr>
        <p:spPr>
          <a:xfrm>
            <a:off x="9791484" y="2325000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40"/>
          <p:cNvSpPr txBox="1">
            <a:spLocks noGrp="1"/>
          </p:cNvSpPr>
          <p:nvPr>
            <p:ph type="body" idx="8"/>
          </p:nvPr>
        </p:nvSpPr>
        <p:spPr>
          <a:xfrm>
            <a:off x="7545794" y="4253513"/>
            <a:ext cx="3243463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8" name="Google Shape;458;p40"/>
          <p:cNvSpPr txBox="1">
            <a:spLocks noGrp="1"/>
          </p:cNvSpPr>
          <p:nvPr>
            <p:ph type="body" idx="9"/>
          </p:nvPr>
        </p:nvSpPr>
        <p:spPr>
          <a:xfrm>
            <a:off x="7545794" y="4583425"/>
            <a:ext cx="3243491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40"/>
          <p:cNvSpPr txBox="1">
            <a:spLocks noGrp="1"/>
          </p:cNvSpPr>
          <p:nvPr>
            <p:ph type="body" idx="13"/>
          </p:nvPr>
        </p:nvSpPr>
        <p:spPr>
          <a:xfrm>
            <a:off x="2953031" y="4440329"/>
            <a:ext cx="2139706" cy="2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0" name="Google Shape;460;p40"/>
          <p:cNvSpPr txBox="1">
            <a:spLocks noGrp="1"/>
          </p:cNvSpPr>
          <p:nvPr>
            <p:ph type="body" idx="14"/>
          </p:nvPr>
        </p:nvSpPr>
        <p:spPr>
          <a:xfrm>
            <a:off x="2953031" y="4770241"/>
            <a:ext cx="2139706" cy="8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461" name="Google Shape;461;p40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2">
  <p:cSld name="Diagrama 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>
            <a:spLocks noGrp="1"/>
          </p:cNvSpPr>
          <p:nvPr>
            <p:ph type="body" idx="1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2"/>
          </p:nvPr>
        </p:nvSpPr>
        <p:spPr>
          <a:xfrm>
            <a:off x="396606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body" idx="3"/>
          </p:nvPr>
        </p:nvSpPr>
        <p:spPr>
          <a:xfrm>
            <a:off x="6142888" y="1468380"/>
            <a:ext cx="3731253" cy="21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41"/>
          <p:cNvSpPr txBox="1">
            <a:spLocks noGrp="1"/>
          </p:cNvSpPr>
          <p:nvPr>
            <p:ph type="body" idx="4"/>
          </p:nvPr>
        </p:nvSpPr>
        <p:spPr>
          <a:xfrm>
            <a:off x="6152512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5"/>
          </p:nvPr>
        </p:nvSpPr>
        <p:spPr>
          <a:xfrm>
            <a:off x="396606" y="1861074"/>
            <a:ext cx="5498585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body" idx="6"/>
          </p:nvPr>
        </p:nvSpPr>
        <p:spPr>
          <a:xfrm>
            <a:off x="6142888" y="1861074"/>
            <a:ext cx="5630983" cy="433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0" name="Google Shape;470;p41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a">
  <p:cSld name="Citata">
    <p:bg>
      <p:bgPr>
        <a:solidFill>
          <a:schemeClr val="accen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 rot="-54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body" idx="1"/>
          </p:nvPr>
        </p:nvSpPr>
        <p:spPr>
          <a:xfrm>
            <a:off x="6239953" y="1933303"/>
            <a:ext cx="53163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6239953" y="6089440"/>
            <a:ext cx="5316321" cy="244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42"/>
          <p:cNvSpPr>
            <a:spLocks noGrp="1"/>
          </p:cNvSpPr>
          <p:nvPr>
            <p:ph type="pic" idx="3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7" name="Google Shape;477;p4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1">
  <p:cSld name="Pabaiga 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3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3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>
            <a:hlinkClick r:id="rId3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>
            <a:hlinkClick r:id="rId4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>
            <a:hlinkClick r:id="rId5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3" descr="A close up of a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2">
  <p:cSld name="Pabaiga 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44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baiga 3">
  <p:cSld name="Pabaiga 3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5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5"/>
          <p:cNvSpPr txBox="1"/>
          <p:nvPr/>
        </p:nvSpPr>
        <p:spPr>
          <a:xfrm>
            <a:off x="419100" y="2984310"/>
            <a:ext cx="474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Ačiū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45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99" y="5347172"/>
            <a:ext cx="3955427" cy="120188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5">
            <a:hlinkClick r:id="rId4"/>
          </p:cNvPr>
          <p:cNvSpPr txBox="1"/>
          <p:nvPr/>
        </p:nvSpPr>
        <p:spPr>
          <a:xfrm>
            <a:off x="6006793" y="2989984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info@lithuania.travel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6006793" y="3325330"/>
            <a:ext cx="2063750" cy="21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+370 698 03509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5">
            <a:hlinkClick r:id="rId5"/>
          </p:cNvPr>
          <p:cNvSpPr txBox="1"/>
          <p:nvPr/>
        </p:nvSpPr>
        <p:spPr>
          <a:xfrm>
            <a:off x="6353683" y="5894773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 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5">
            <a:hlinkClick r:id="rId6"/>
          </p:cNvPr>
          <p:cNvSpPr txBox="1"/>
          <p:nvPr/>
        </p:nvSpPr>
        <p:spPr>
          <a:xfrm>
            <a:off x="6003029" y="6256664"/>
            <a:ext cx="1960521" cy="21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www.Lithuania.Travel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5">
            <a:hlinkClick r:id="rId7"/>
          </p:cNvPr>
          <p:cNvSpPr txBox="1"/>
          <p:nvPr/>
        </p:nvSpPr>
        <p:spPr>
          <a:xfrm>
            <a:off x="6353683" y="515078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Keliauk.Lietuvoje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5">
            <a:hlinkClick r:id="rId8"/>
          </p:cNvPr>
          <p:cNvSpPr txBox="1"/>
          <p:nvPr/>
        </p:nvSpPr>
        <p:spPr>
          <a:xfrm>
            <a:off x="6353683" y="5537118"/>
            <a:ext cx="1716859" cy="16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Keliauk Lietuvoje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6006792" y="5191040"/>
            <a:ext cx="200841" cy="200774"/>
          </a:xfrm>
          <a:custGeom>
            <a:avLst/>
            <a:gdLst/>
            <a:ahLst/>
            <a:cxnLst/>
            <a:rect l="l" t="t" r="r" b="b"/>
            <a:pathLst>
              <a:path w="2857500" h="2856549" extrusionOk="0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5"/>
          <p:cNvSpPr/>
          <p:nvPr/>
        </p:nvSpPr>
        <p:spPr>
          <a:xfrm>
            <a:off x="6006792" y="5564332"/>
            <a:ext cx="200841" cy="200908"/>
          </a:xfrm>
          <a:custGeom>
            <a:avLst/>
            <a:gdLst/>
            <a:ahLst/>
            <a:cxnLst/>
            <a:rect l="l" t="t" r="r" b="b"/>
            <a:pathLst>
              <a:path w="2857500" h="2858452" extrusionOk="0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3029" y="5910821"/>
            <a:ext cx="204604" cy="2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2">
  <p:cSld name="Skyrius 2">
    <p:bg>
      <p:bgPr>
        <a:solidFill>
          <a:schemeClr val="accen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1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">
  <p:cSld name="Paragrafa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00" y="1468379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00" y="3617147"/>
            <a:ext cx="4737255" cy="27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095999" y="1791044"/>
            <a:ext cx="4737255" cy="13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5"/>
          </p:nvPr>
        </p:nvSpPr>
        <p:spPr>
          <a:xfrm>
            <a:off x="6095999" y="3939812"/>
            <a:ext cx="4737255" cy="18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6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35" name="Google Shape;35;p16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936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a 1">
  <p:cSld name="Diagrama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96606" y="1151068"/>
            <a:ext cx="11412621" cy="50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396606" y="6343671"/>
            <a:ext cx="3731254" cy="1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8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2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fas + nuotrauka 2">
  <p:cSld name="Paragrafas + nuotrauka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697487" y="6343670"/>
            <a:ext cx="4366774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7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697486" y="1464573"/>
            <a:ext cx="43667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17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1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3">
  <p:cSld name="Skyrius 3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22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1">
  <p:cSld name="Titulinė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9" descr="A close up of a colorful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19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inė 3">
  <p:cSld name="Titulinė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/>
          <p:nvPr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20" descr="A close up of a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5924863"/>
            <a:ext cx="1862611" cy="56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1">
  <p:cSld name="Skyrius 1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kyrius 5">
  <p:cSld name="Skyrius 5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419100" y="5436973"/>
            <a:ext cx="6884794" cy="2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09" y="376778"/>
            <a:ext cx="1089661" cy="33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ragrafo blokai">
  <p:cSld name="2 paragrafo bloka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396606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396605" y="1464574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6095999" y="1464573"/>
            <a:ext cx="4737255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6095999" y="6343670"/>
            <a:ext cx="4737255" cy="1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80" name="Google Shape;80;p25" descr="A close up of a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4211" y="377430"/>
            <a:ext cx="1089660" cy="33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"/>
          <p:cNvSpPr txBox="1">
            <a:spLocks noGrp="1"/>
          </p:cNvSpPr>
          <p:nvPr>
            <p:ph type="ctrTitle"/>
          </p:nvPr>
        </p:nvSpPr>
        <p:spPr>
          <a:xfrm>
            <a:off x="419100" y="2985028"/>
            <a:ext cx="8016688" cy="189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lt-LT" sz="3200" dirty="0"/>
              <a:t>ATVYKSTAMASIS TURIZMAS LIETUVOJE</a:t>
            </a:r>
            <a:br>
              <a:rPr lang="lt-LT" sz="3200" dirty="0"/>
            </a:br>
            <a:br>
              <a:rPr lang="lt-LT" sz="3200" dirty="0"/>
            </a:br>
            <a:r>
              <a:rPr lang="lt-LT" sz="2000" dirty="0"/>
              <a:t>Italijos turistų kiekybinio tyrimo ataskaita</a:t>
            </a:r>
            <a:endParaRPr sz="3200" dirty="0"/>
          </a:p>
        </p:txBody>
      </p:sp>
      <p:sp>
        <p:nvSpPr>
          <p:cNvPr id="525" name="Google Shape;525;p1"/>
          <p:cNvSpPr txBox="1">
            <a:spLocks noGrp="1"/>
          </p:cNvSpPr>
          <p:nvPr>
            <p:ph type="subTitle" idx="1"/>
          </p:nvPr>
        </p:nvSpPr>
        <p:spPr>
          <a:xfrm>
            <a:off x="4374528" y="6265337"/>
            <a:ext cx="4061260" cy="2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/>
              <a:t>Shopper Quality, 2025 m.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Dauguma keliautojų savo kelionės metu aplankė tik Lietuvą (73 %). Šiek tiek mažiau nei šeštadaliui Lietuva buvo vienas iš kelionės tikslų.</a:t>
            </a:r>
            <a:endParaRPr sz="1800" dirty="0"/>
          </a:p>
        </p:txBody>
      </p:sp>
      <p:sp>
        <p:nvSpPr>
          <p:cNvPr id="596" name="Google Shape;596;p47"/>
          <p:cNvSpPr txBox="1"/>
          <p:nvPr/>
        </p:nvSpPr>
        <p:spPr>
          <a:xfrm>
            <a:off x="396606" y="1075481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Lietuva yra vienintelis Jūsų kelionės tikslas?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1A42D0-71C9-D6AE-EFC7-F72B9747BCE0}"/>
              </a:ext>
            </a:extLst>
          </p:cNvPr>
          <p:cNvGraphicFramePr>
            <a:graphicFrameLocks/>
          </p:cNvGraphicFramePr>
          <p:nvPr/>
        </p:nvGraphicFramePr>
        <p:xfrm>
          <a:off x="925544" y="1629518"/>
          <a:ext cx="8878529" cy="424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>
            <a:spLocks noGrp="1"/>
          </p:cNvSpPr>
          <p:nvPr>
            <p:ph type="title"/>
          </p:nvPr>
        </p:nvSpPr>
        <p:spPr>
          <a:xfrm>
            <a:off x="427921" y="398008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pusė respondentų į Lietuvą atvyko su draugais, kiek mažiau nei trečdalis – su suaugusiais šeimos nariais, mažesnė dalis keliavo vieni (21 </a:t>
            </a:r>
            <a:r>
              <a:rPr lang="ru-RU" sz="1800" dirty="0"/>
              <a:t>%)</a:t>
            </a:r>
            <a:r>
              <a:rPr lang="lt-LT" sz="1800" dirty="0"/>
              <a:t>.</a:t>
            </a:r>
            <a:endParaRPr sz="1800" dirty="0"/>
          </a:p>
        </p:txBody>
      </p:sp>
      <p:sp>
        <p:nvSpPr>
          <p:cNvPr id="604" name="Google Shape;604;p48"/>
          <p:cNvSpPr txBox="1"/>
          <p:nvPr/>
        </p:nvSpPr>
        <p:spPr>
          <a:xfrm>
            <a:off x="427921" y="109967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 šią kelionę vykstate vieni ar su dar kuo nors?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40FEB5-05B0-10C3-CE97-A47DBD355DBB}"/>
              </a:ext>
            </a:extLst>
          </p:cNvPr>
          <p:cNvGraphicFramePr>
            <a:graphicFrameLocks/>
          </p:cNvGraphicFramePr>
          <p:nvPr/>
        </p:nvGraphicFramePr>
        <p:xfrm>
          <a:off x="3384751" y="1506571"/>
          <a:ext cx="7731319" cy="477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Dauguma respondentų kelionę į Lietuvą planavo savarankiškai (81%). Maža dalis rinkosi kelionių agentūrų paslaugas.</a:t>
            </a:r>
            <a:br>
              <a:rPr lang="lt-LT" sz="1800" dirty="0"/>
            </a:br>
            <a:endParaRPr sz="1800" dirty="0"/>
          </a:p>
        </p:txBody>
      </p:sp>
      <p:sp>
        <p:nvSpPr>
          <p:cNvPr id="612" name="Google Shape;612;p4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Keliaudami renkatės kelionės paketą viskas įskaičiuota ar kelionę planuojatės savarankiškai?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ABC8F5D-93B0-7962-897D-D02045B71F91}"/>
              </a:ext>
            </a:extLst>
          </p:cNvPr>
          <p:cNvGraphicFramePr>
            <a:graphicFrameLocks/>
          </p:cNvGraphicFramePr>
          <p:nvPr/>
        </p:nvGraphicFramePr>
        <p:xfrm>
          <a:off x="2025445" y="1640602"/>
          <a:ext cx="8495071" cy="451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Informacijos šaltiniai</a:t>
            </a:r>
            <a:endParaRPr sz="5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1"/>
          <p:cNvSpPr txBox="1">
            <a:spLocks noGrp="1"/>
          </p:cNvSpPr>
          <p:nvPr>
            <p:ph type="title"/>
          </p:nvPr>
        </p:nvSpPr>
        <p:spPr>
          <a:xfrm>
            <a:off x="417332" y="317930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du trečdaliai respondentų planuojant kelionę naudojasi paieškos sistemomis. Respondento artimoji aplinka (draugai, šeima, kolegos) yra kitas pagal dažnumą informacijos šaltinis.</a:t>
            </a:r>
            <a:endParaRPr sz="1800" dirty="0"/>
          </a:p>
        </p:txBody>
      </p:sp>
      <p:sp>
        <p:nvSpPr>
          <p:cNvPr id="625" name="Google Shape;625;p51"/>
          <p:cNvSpPr txBox="1"/>
          <p:nvPr/>
        </p:nvSpPr>
        <p:spPr>
          <a:xfrm>
            <a:off x="417332" y="109997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Kokiais informacijos šaltiniais naudojotės planuodami savo kelionę?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13A692-D344-823C-5B6C-5337A13DE88E}"/>
              </a:ext>
            </a:extLst>
          </p:cNvPr>
          <p:cNvGraphicFramePr>
            <a:graphicFrameLocks/>
          </p:cNvGraphicFramePr>
          <p:nvPr/>
        </p:nvGraphicFramePr>
        <p:xfrm>
          <a:off x="1916009" y="1625132"/>
          <a:ext cx="9583355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Motyvai aplankyti</a:t>
            </a:r>
            <a:br>
              <a:rPr lang="lt-LT" sz="5400"/>
            </a:br>
            <a:r>
              <a:rPr lang="lt-LT" sz="5400"/>
              <a:t>Lietuvą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3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teigė, kad labiausiai jų pasirinkimą apsilankyti Lietuvoje lėmė noras išbandyti lietuviško maisto ir gėrimų. 7 iš 10 – lengvas atvykimas ir Lietuvos gamtos tyrinėjimas.</a:t>
            </a:r>
            <a:endParaRPr sz="1800" dirty="0"/>
          </a:p>
        </p:txBody>
      </p:sp>
      <p:sp>
        <p:nvSpPr>
          <p:cNvPr id="638" name="Google Shape;638;p53"/>
          <p:cNvSpPr txBox="1"/>
          <p:nvPr/>
        </p:nvSpPr>
        <p:spPr>
          <a:xfrm>
            <a:off x="396606" y="1053084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sutinkate, kad toliau išvardinti veiksniai turėjo įtakos Jūsų sprendimui apsilankyti Lietuvoje?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53"/>
          <p:cNvSpPr txBox="1"/>
          <p:nvPr/>
        </p:nvSpPr>
        <p:spPr>
          <a:xfrm>
            <a:off x="473885" y="6332706"/>
            <a:ext cx="3222626" cy="37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„Labai sutinka“ arba „Sutinka“ su teiginiu.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642300-E421-0A51-925F-4EC9CEA491AF}"/>
              </a:ext>
            </a:extLst>
          </p:cNvPr>
          <p:cNvGraphicFramePr>
            <a:graphicFrameLocks/>
          </p:cNvGraphicFramePr>
          <p:nvPr/>
        </p:nvGraphicFramePr>
        <p:xfrm>
          <a:off x="2085198" y="1532296"/>
          <a:ext cx="8268930" cy="462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Apgyvendinimas, transportas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1800" dirty="0"/>
              <a:t>Daugiau nei pusė respondentų viešnagės Lietuvoje metu apsistojo viešbutyje, apie penktadalis rinkosi nuomojamą būstą. Didžioji dalis keliautojų į Lietuvą atvyko lėktuvu (95 %), mažoji dalis rinkosi kitas transporto priemones.</a:t>
            </a:r>
            <a:endParaRPr dirty="0"/>
          </a:p>
        </p:txBody>
      </p:sp>
      <p:sp>
        <p:nvSpPr>
          <p:cNvPr id="651" name="Google Shape;651;p55"/>
          <p:cNvSpPr txBox="1"/>
          <p:nvPr/>
        </p:nvSpPr>
        <p:spPr>
          <a:xfrm>
            <a:off x="396606" y="136674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 apsistojote savo dabartinės viešnagės Lietuvoje metu?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9;p56">
            <a:extLst>
              <a:ext uri="{FF2B5EF4-FFF2-40B4-BE49-F238E27FC236}">
                <a16:creationId xmlns:a16="http://schemas.microsoft.com/office/drawing/2014/main" id="{27037D8E-1577-F6BE-D34F-18496687E98A}"/>
              </a:ext>
            </a:extLst>
          </p:cNvPr>
          <p:cNvSpPr txBox="1"/>
          <p:nvPr/>
        </p:nvSpPr>
        <p:spPr>
          <a:xfrm>
            <a:off x="6835529" y="1366750"/>
            <a:ext cx="6360469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Kuriomis iš šių transporto priemonių keliavote į Lietuvą?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23FE9A-75FF-22C5-A8D0-E721687B4F91}"/>
              </a:ext>
            </a:extLst>
          </p:cNvPr>
          <p:cNvGraphicFramePr>
            <a:graphicFrameLocks/>
          </p:cNvGraphicFramePr>
          <p:nvPr/>
        </p:nvGraphicFramePr>
        <p:xfrm>
          <a:off x="1283700" y="1862047"/>
          <a:ext cx="4812300" cy="423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8F1F2F-514F-A916-BC23-C9DCFFD16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99748"/>
              </p:ext>
            </p:extLst>
          </p:nvPr>
        </p:nvGraphicFramePr>
        <p:xfrm>
          <a:off x="6108969" y="1920786"/>
          <a:ext cx="5686425" cy="423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trukmė ir</a:t>
            </a:r>
            <a:br>
              <a:rPr lang="lt-LT" sz="5400"/>
            </a:br>
            <a:r>
              <a:rPr lang="lt-LT" sz="5400"/>
              <a:t>biudžetas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" descr="A sandy hill with grass growing out of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064" r="25064"/>
          <a:stretch/>
        </p:blipFill>
        <p:spPr>
          <a:xfrm>
            <a:off x="6111463" y="-25056"/>
            <a:ext cx="6118702" cy="68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Turinys</a:t>
            </a:r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body" idx="3"/>
          </p:nvPr>
        </p:nvSpPr>
        <p:spPr>
          <a:xfrm>
            <a:off x="396605" y="1464574"/>
            <a:ext cx="5538974" cy="465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1. Tyrimo dizainas</a:t>
            </a:r>
            <a:r>
              <a:rPr lang="lt-LT" sz="1200" dirty="0"/>
              <a:t>				            3      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1.1. Informacija apie tyrimą			            4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1.2. Sociademografinis respondentų 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paveikslas  				                                  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2. Tyrimo rezultatai</a:t>
            </a:r>
            <a:r>
              <a:rPr lang="lt-LT" sz="1200" dirty="0"/>
              <a:t>				            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2.1. Atvykimo aplinkybės				            8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2.2. Informacijos šaltiniai				           13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2.3. Motyvai aplankyti Lietuvą			           15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2.4. Apgyvendinimas, transportas			           17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2.5. Kelionės trukmė ir biudžetas			           19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2.6. Kelionės veiklos				           22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2.7. Patirties vertinimas				           25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dirty="0"/>
              <a:t>  2.8. Keliautojų atsiliepimai			           29</a:t>
            </a: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30"/>
              <a:buNone/>
            </a:pPr>
            <a:r>
              <a:rPr lang="lt-LT" sz="1200" b="1" dirty="0"/>
              <a:t>3. Apibendrinimas ir išvados</a:t>
            </a:r>
            <a:r>
              <a:rPr lang="lt-LT" sz="1200" dirty="0"/>
              <a:t>			           32</a:t>
            </a:r>
            <a:endParaRPr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Trečdalis respondentų Lietuvoje praleido 2 naktis, kiek mažesnė dalis – 3 naktis, o dešimtadalis – 1 naktį.</a:t>
            </a:r>
            <a:endParaRPr sz="1800" dirty="0"/>
          </a:p>
        </p:txBody>
      </p:sp>
      <p:sp>
        <p:nvSpPr>
          <p:cNvPr id="672" name="Google Shape;672;p58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nakvynių šios kelionės metu praleisite Lietuvoje? Nurodykite bendrą skaičių.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8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64;p60">
            <a:extLst>
              <a:ext uri="{FF2B5EF4-FFF2-40B4-BE49-F238E27FC236}">
                <a16:creationId xmlns:a16="http://schemas.microsoft.com/office/drawing/2014/main" id="{95FE3CF0-8131-D2FD-4ED4-60F5784D5050}"/>
              </a:ext>
            </a:extLst>
          </p:cNvPr>
          <p:cNvSpPr/>
          <p:nvPr/>
        </p:nvSpPr>
        <p:spPr>
          <a:xfrm>
            <a:off x="8340246" y="1484671"/>
            <a:ext cx="2131109" cy="1209368"/>
          </a:xfrm>
          <a:prstGeom prst="wedgeRoundRectCallout">
            <a:avLst>
              <a:gd name="adj1" fmla="val -104891"/>
              <a:gd name="adj2" fmla="val 68645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t-L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Vidutiniškai 3,4 nakvynės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042B3C-A62E-06FF-DE72-F7033EA74E35}"/>
              </a:ext>
            </a:extLst>
          </p:cNvPr>
          <p:cNvGraphicFramePr>
            <a:graphicFrameLocks/>
          </p:cNvGraphicFramePr>
          <p:nvPr/>
        </p:nvGraphicFramePr>
        <p:xfrm>
          <a:off x="1111748" y="1812466"/>
          <a:ext cx="9786257" cy="413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9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14078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Daugiau nei ketvirtadalis respondentų viešnagės Lietuvoje metu planuoja išleisti nuo 101 iki 300 eurų vienam asmeniui, daugiau nei penktadalis – nuo 301 iki 500 eurų.</a:t>
            </a:r>
            <a:endParaRPr sz="1800" dirty="0"/>
          </a:p>
        </p:txBody>
      </p:sp>
      <p:sp>
        <p:nvSpPr>
          <p:cNvPr id="681" name="Google Shape;681;p59"/>
          <p:cNvSpPr txBox="1"/>
          <p:nvPr/>
        </p:nvSpPr>
        <p:spPr>
          <a:xfrm>
            <a:off x="427060" y="108656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Kiek pinigų planuojate išleisti / išleidote viešėdami Lietuvoje? Nurodykite sumą vienam asmeniui.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9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62D52-B54F-0BCA-A3EF-AD8694896E4F}"/>
              </a:ext>
            </a:extLst>
          </p:cNvPr>
          <p:cNvGraphicFramePr>
            <a:graphicFrameLocks/>
          </p:cNvGraphicFramePr>
          <p:nvPr/>
        </p:nvGraphicFramePr>
        <p:xfrm>
          <a:off x="2785929" y="1648347"/>
          <a:ext cx="9211398" cy="450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Kelionės veiklos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1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Populiariausios veiklos kelionių Lietuvoje metu – pažintinių vietų lankymas didžiuosiuose miestuose, tradicinių patiekalų ragavimas bei restoranų ir kavinių lankymas.</a:t>
            </a:r>
            <a:endParaRPr sz="1800" dirty="0"/>
          </a:p>
        </p:txBody>
      </p:sp>
      <p:sp>
        <p:nvSpPr>
          <p:cNvPr id="694" name="Google Shape;694;p61"/>
          <p:cNvSpPr txBox="1"/>
          <p:nvPr/>
        </p:nvSpPr>
        <p:spPr>
          <a:xfrm>
            <a:off x="396606" y="1054745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Kokiomis veiklomis užsiėmėte vizito Lietuvoje metu?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1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CAC61A9-0F7C-9886-B372-51BD89DC6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624660"/>
              </p:ext>
            </p:extLst>
          </p:nvPr>
        </p:nvGraphicFramePr>
        <p:xfrm>
          <a:off x="1386037" y="1241660"/>
          <a:ext cx="9294931" cy="524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3;p61">
            <a:extLst>
              <a:ext uri="{FF2B5EF4-FFF2-40B4-BE49-F238E27FC236}">
                <a16:creationId xmlns:a16="http://schemas.microsoft.com/office/drawing/2014/main" id="{2C52F4A5-CF63-6DD8-F8B2-FD9B77E45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874" y="366713"/>
            <a:ext cx="99010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Beveik trečdalis respondentų kaip pagrindinį kelionės tikslą rinkosi – pažintinių vietų lankymą didmiesčiuose, 12 % – poilsį gamtoje.</a:t>
            </a:r>
            <a:endParaRPr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47F01-DF29-9081-F912-4B033AE108D8}"/>
              </a:ext>
            </a:extLst>
          </p:cNvPr>
          <p:cNvSpPr txBox="1"/>
          <p:nvPr/>
        </p:nvSpPr>
        <p:spPr>
          <a:xfrm>
            <a:off x="396874" y="6409191"/>
            <a:ext cx="2667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Noto Sans Symbols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BFCEC-AE41-F78C-3A6A-96ED3D5CB57D}"/>
              </a:ext>
            </a:extLst>
          </p:cNvPr>
          <p:cNvSpPr txBox="1"/>
          <p:nvPr/>
        </p:nvSpPr>
        <p:spPr>
          <a:xfrm>
            <a:off x="315686" y="94871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200"/>
            </a:pPr>
            <a:r>
              <a:rPr lang="lt-LT" sz="1200" dirty="0"/>
              <a:t>Kuri iš anksčiau paminėtų veiklų buvo pagrindinis šios kelionės tikslas?</a:t>
            </a:r>
            <a:endParaRPr lang="lt-LT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249323-614F-39B1-5104-3448CCF71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534336"/>
              </p:ext>
            </p:extLst>
          </p:nvPr>
        </p:nvGraphicFramePr>
        <p:xfrm>
          <a:off x="1366787" y="1106905"/>
          <a:ext cx="9432758" cy="530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07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2"/>
          <p:cNvSpPr txBox="1">
            <a:spLocks noGrp="1"/>
          </p:cNvSpPr>
          <p:nvPr>
            <p:ph type="title"/>
          </p:nvPr>
        </p:nvSpPr>
        <p:spPr>
          <a:xfrm>
            <a:off x="396606" y="276319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Geriausiai įvertintos veiklos viešnagės Lietuvoje metu – pramogų parkų lankymas, naujų skonių ir patirčių išbandymas, religinis turizmas, sport</a:t>
            </a:r>
            <a:r>
              <a:rPr lang="lt-LT" sz="1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o </a:t>
            </a:r>
            <a:r>
              <a:rPr lang="lt-LT" sz="1800" dirty="0"/>
              <a:t>renginių laikymas, vandens pramogos bei poilsis paplūdimyje.</a:t>
            </a:r>
            <a:endParaRPr dirty="0"/>
          </a:p>
        </p:txBody>
      </p:sp>
      <p:sp>
        <p:nvSpPr>
          <p:cNvPr id="703" name="Google Shape;703;p62"/>
          <p:cNvSpPr txBox="1"/>
          <p:nvPr/>
        </p:nvSpPr>
        <p:spPr>
          <a:xfrm>
            <a:off x="396606" y="119171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veiklas, kuriose dalyvavote dabartinio vizito Lietuvoje metu.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2D93D4-D185-2CA2-2F9F-BB49A8467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993627"/>
              </p:ext>
            </p:extLst>
          </p:nvPr>
        </p:nvGraphicFramePr>
        <p:xfrm>
          <a:off x="1405288" y="1376412"/>
          <a:ext cx="9384632" cy="492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Patirties vertinimas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8 iš 10 respondentų geriausiai įvertino – galimybę susikalbėti angliškai ar kitomis plačiai vartojamomis kalbomis, 7 iš 10 – „Wi-Fi“ ir interneto ryšio prieinamumą, lengvą orientavimąsi, taip pat vietinių gyventojų draugiškumą bei svetingumą ir saugumo jausmą.</a:t>
            </a:r>
            <a:endParaRPr sz="1800" dirty="0"/>
          </a:p>
        </p:txBody>
      </p:sp>
      <p:sp>
        <p:nvSpPr>
          <p:cNvPr id="716" name="Google Shape;716;p64"/>
          <p:cNvSpPr txBox="1"/>
          <p:nvPr/>
        </p:nvSpPr>
        <p:spPr>
          <a:xfrm>
            <a:off x="396606" y="1291219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Įvertinkite šiuos aspektus remdamiesi savo patirtimi dabartinio vizito Lietuvoje metu.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4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Dalis atsakiusių, jog vertina teiginį „Labai gerai“ arba „Gerai“.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C30FA3-42DB-C956-7CE2-A08F3F385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379213"/>
              </p:ext>
            </p:extLst>
          </p:nvPr>
        </p:nvGraphicFramePr>
        <p:xfrm>
          <a:off x="724828" y="1845257"/>
          <a:ext cx="13345501" cy="41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Net 7 iš 10 keliautojų teigia, kad viešnagė Lietuvoje </a:t>
            </a:r>
            <a:r>
              <a:rPr lang="en-US" sz="1800" dirty="0"/>
              <a:t>vir</a:t>
            </a:r>
            <a:r>
              <a:rPr lang="lt-LT" sz="1800" dirty="0"/>
              <a:t>šijo ar net gerokai viršijo jų lūkesčius.</a:t>
            </a:r>
            <a:endParaRPr sz="1800" dirty="0"/>
          </a:p>
        </p:txBody>
      </p:sp>
      <p:sp>
        <p:nvSpPr>
          <p:cNvPr id="734" name="Google Shape;734;p66"/>
          <p:cNvSpPr txBox="1"/>
          <p:nvPr/>
        </p:nvSpPr>
        <p:spPr>
          <a:xfrm>
            <a:off x="396606" y="914701"/>
            <a:ext cx="7138511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Atsižvelgiant į Jūsų lūkesčius prieš atvykstant į Lietuvą ir faktinę patirtį, ar Lietuva atitiko Jūsų lūkesčius?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039A5A-F32A-D5A7-FEA0-DF6027CF7AEB}"/>
              </a:ext>
            </a:extLst>
          </p:cNvPr>
          <p:cNvGraphicFramePr>
            <a:graphicFrameLocks/>
          </p:cNvGraphicFramePr>
          <p:nvPr/>
        </p:nvGraphicFramePr>
        <p:xfrm>
          <a:off x="1981200" y="1773449"/>
          <a:ext cx="9124311" cy="413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>
                <a:solidFill>
                  <a:srgbClr val="000000"/>
                </a:solidFill>
              </a:rPr>
              <a:t>Net 9 iš 10 keliautojų savo įspūdį tiek apie kelionę, tiek apie Lietuvą vertina teigiamai. 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57;p65">
            <a:extLst>
              <a:ext uri="{FF2B5EF4-FFF2-40B4-BE49-F238E27FC236}">
                <a16:creationId xmlns:a16="http://schemas.microsoft.com/office/drawing/2014/main" id="{B7F51A95-5585-7706-7C05-20EA98D9F9F8}"/>
              </a:ext>
            </a:extLst>
          </p:cNvPr>
          <p:cNvSpPr txBox="1"/>
          <p:nvPr/>
        </p:nvSpPr>
        <p:spPr>
          <a:xfrm>
            <a:off x="396606" y="1090318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kelionės įspūdį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7;p65">
            <a:extLst>
              <a:ext uri="{FF2B5EF4-FFF2-40B4-BE49-F238E27FC236}">
                <a16:creationId xmlns:a16="http://schemas.microsoft.com/office/drawing/2014/main" id="{921826C2-F1EA-03F6-4196-F25D72DB2A5A}"/>
              </a:ext>
            </a:extLst>
          </p:cNvPr>
          <p:cNvSpPr txBox="1"/>
          <p:nvPr/>
        </p:nvSpPr>
        <p:spPr>
          <a:xfrm>
            <a:off x="6748600" y="1077791"/>
            <a:ext cx="7864737" cy="64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Prašome įvertinti savo įspūdį apie Lietuvą</a:t>
            </a:r>
            <a:endParaRPr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38630B-A171-B7A9-C0F0-5CC031060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622857"/>
              </p:ext>
            </p:extLst>
          </p:nvPr>
        </p:nvGraphicFramePr>
        <p:xfrm>
          <a:off x="1522095" y="1777517"/>
          <a:ext cx="4573905" cy="36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AB69EA-B1E0-A2A4-FACE-8778180AA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502586"/>
              </p:ext>
            </p:extLst>
          </p:nvPr>
        </p:nvGraphicFramePr>
        <p:xfrm>
          <a:off x="6347460" y="1906028"/>
          <a:ext cx="4572000" cy="355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dizainas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>
          <a:extLst>
            <a:ext uri="{FF2B5EF4-FFF2-40B4-BE49-F238E27FC236}">
              <a16:creationId xmlns:a16="http://schemas.microsoft.com/office/drawing/2014/main" id="{584A5533-B9E8-AC42-DB7D-BF5669F5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6">
            <a:extLst>
              <a:ext uri="{FF2B5EF4-FFF2-40B4-BE49-F238E27FC236}">
                <a16:creationId xmlns:a16="http://schemas.microsoft.com/office/drawing/2014/main" id="{8946B942-C523-D9DD-1662-892070A2E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Respondentų vertinimai rodo aukštą rekomendavimo lygį – net 95 % keliautojų skyrė 8–10 balų. Dauguma respondentų taip pat nurodė, kad labai tikėtina, jog jie vėl apsilankys Lietuvoje.</a:t>
            </a:r>
            <a:endParaRPr sz="1800" i="1" dirty="0">
              <a:solidFill>
                <a:srgbClr val="FF0000"/>
              </a:solidFill>
            </a:endParaRPr>
          </a:p>
        </p:txBody>
      </p:sp>
      <p:sp>
        <p:nvSpPr>
          <p:cNvPr id="863" name="Google Shape;863;p66">
            <a:extLst>
              <a:ext uri="{FF2B5EF4-FFF2-40B4-BE49-F238E27FC236}">
                <a16:creationId xmlns:a16="http://schemas.microsoft.com/office/drawing/2014/main" id="{08140B5B-D392-09E8-5163-00C6F4D1AF1D}"/>
              </a:ext>
            </a:extLst>
          </p:cNvPr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N=400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BFDB-4026-5AE5-165B-BE30775DA980}"/>
              </a:ext>
            </a:extLst>
          </p:cNvPr>
          <p:cNvSpPr txBox="1"/>
          <p:nvPr/>
        </p:nvSpPr>
        <p:spPr>
          <a:xfrm>
            <a:off x="396606" y="1117892"/>
            <a:ext cx="47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rekomenduotumėte aplankyti Lietuvą savo draugams ar kolegoms?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2CAE0-A4B0-EE94-ADBC-D575CE99D44A}"/>
              </a:ext>
            </a:extLst>
          </p:cNvPr>
          <p:cNvSpPr txBox="1"/>
          <p:nvPr/>
        </p:nvSpPr>
        <p:spPr>
          <a:xfrm>
            <a:off x="6469397" y="1117892"/>
            <a:ext cx="60943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/>
              <a:t>Kiek tikėtina, kad apsilankysite Lietuvoje dar kartą?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BD56ED-DF2B-4DED-52C3-4CCB0095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280776"/>
              </p:ext>
            </p:extLst>
          </p:nvPr>
        </p:nvGraphicFramePr>
        <p:xfrm>
          <a:off x="1398270" y="1931670"/>
          <a:ext cx="4572000" cy="380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43B639-5AB6-6CF9-FA72-EE6CDB10F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0306"/>
              </p:ext>
            </p:extLst>
          </p:nvPr>
        </p:nvGraphicFramePr>
        <p:xfrm>
          <a:off x="6572267" y="1931670"/>
          <a:ext cx="4572000" cy="380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375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Keliautojų atsiliepimai</a:t>
            </a:r>
            <a:endParaRPr sz="5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991743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Keliautojams Lietuvoje labiausiai patiko gamtos grožis ir žaluma, žmonių svetingumas bei tradicinis maistas ir gėrimai.</a:t>
            </a:r>
            <a:endParaRPr sz="1800" dirty="0"/>
          </a:p>
        </p:txBody>
      </p:sp>
      <p:sp>
        <p:nvSpPr>
          <p:cNvPr id="749" name="Google Shape;749;p68"/>
          <p:cNvSpPr txBox="1"/>
          <p:nvPr/>
        </p:nvSpPr>
        <p:spPr>
          <a:xfrm>
            <a:off x="396606" y="1138826"/>
            <a:ext cx="1086985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 jums Lietuvoje patiko labiausiai?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8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BDB8E3-E882-6D25-090D-B5793E437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34387"/>
              </p:ext>
            </p:extLst>
          </p:nvPr>
        </p:nvGraphicFramePr>
        <p:xfrm>
          <a:off x="2506132" y="1380626"/>
          <a:ext cx="8037689" cy="469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0"/>
          <p:cNvSpPr txBox="1">
            <a:spLocks noGrp="1"/>
          </p:cNvSpPr>
          <p:nvPr>
            <p:ph type="title"/>
          </p:nvPr>
        </p:nvSpPr>
        <p:spPr>
          <a:xfrm>
            <a:off x="396606" y="366693"/>
            <a:ext cx="10284363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800" dirty="0"/>
              <a:t>Nors dauguma respondentų neišskyrė jiems trūkusių aspektų, tarp atsakymų buvo paminėti prasti keliai ar jo ženklinimai, didelės kainos, trumpas darbo laikas baruose ar klubuose bei informacijos turistams trūkumas.</a:t>
            </a:r>
            <a:endParaRPr sz="1800" dirty="0"/>
          </a:p>
        </p:txBody>
      </p:sp>
      <p:sp>
        <p:nvSpPr>
          <p:cNvPr id="757" name="Google Shape;757;p70"/>
          <p:cNvSpPr txBox="1"/>
          <p:nvPr/>
        </p:nvSpPr>
        <p:spPr>
          <a:xfrm>
            <a:off x="396606" y="1335321"/>
            <a:ext cx="10890726" cy="2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Ko, jūsų manymu, trūko ar stigo viešnagės Lietuvoje metu?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70"/>
          <p:cNvSpPr txBox="1"/>
          <p:nvPr/>
        </p:nvSpPr>
        <p:spPr>
          <a:xfrm>
            <a:off x="473884" y="6303524"/>
            <a:ext cx="3533912" cy="39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1C8DF0-2FBD-48F6-FDCB-54C0B4942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90463"/>
              </p:ext>
            </p:extLst>
          </p:nvPr>
        </p:nvGraphicFramePr>
        <p:xfrm>
          <a:off x="647700" y="1565769"/>
          <a:ext cx="12869333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lt-LT" sz="6600"/>
              <a:t>Apibendrinimas ir išvados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 descr="A city with trees and a tower in the backgroun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578" b="20577"/>
          <a:stretch/>
        </p:blipFill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</p:pic>
      <p:sp>
        <p:nvSpPr>
          <p:cNvPr id="770" name="Google Shape;770;p8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body" idx="3"/>
          </p:nvPr>
        </p:nvSpPr>
        <p:spPr>
          <a:xfrm>
            <a:off x="6339944" y="1284515"/>
            <a:ext cx="5579913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71450" lvl="0" indent="-171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lt-LT" sz="1300" b="1" dirty="0"/>
              <a:t>Atvykimo aplinkybės: </a:t>
            </a:r>
            <a:r>
              <a:rPr lang="lt-LT" sz="1300" dirty="0"/>
              <a:t>Dažniausia Italijos keliautojų apsilankymo Lietuvoje priežastis – atostogos. 73 % respondentų savo kelionės metu aplankė tik Lietuvą. Į Lietuvą keliaujama dažniausiai su draugais (42 %), su suaugusiais šeimos nariais (31 %) arba vieni (21 %). Dauguma keliautojų kelionę planavo savarankiškai (81 %), o kelionių agentūras rinkosi maža dalis keliautojų.</a:t>
            </a:r>
            <a:endParaRPr lang="en-US" sz="1300" dirty="0"/>
          </a:p>
          <a:p>
            <a:pPr marL="171450" lvl="0" indent="-171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lt-LT" sz="1300" dirty="0"/>
              <a:t> </a:t>
            </a:r>
            <a:r>
              <a:rPr lang="lt-LT" sz="1300" b="1" dirty="0"/>
              <a:t>Informacijos šaltiniai: </a:t>
            </a:r>
            <a:r>
              <a:rPr lang="lt-LT" sz="1300" dirty="0"/>
              <a:t>Dažniausiai naudojami informacijos šaltiniai – paieškos sistemos (64 %) ir artimoji aplinka: draugai, šeima, kolegos (36 %). 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lt-LT" sz="1300" b="1" dirty="0"/>
              <a:t>Motyvai aplankyti Lietuvą: </a:t>
            </a:r>
            <a:r>
              <a:rPr lang="lt-LT" sz="1300" dirty="0"/>
              <a:t>8 iš 10 italų nurodė, kad apsisprendimą atvykti į Lietuvą labiausiai lėmė noras išbandyti vietinę virtuvę ir geriau pažinti šalį. Lengvas atvykimas taip pat motyvavo didžiąją daugumą respondentų. </a:t>
            </a:r>
          </a:p>
          <a:p>
            <a:pPr marL="171450" lvl="0" indent="-171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lt-LT" sz="1300" b="1" dirty="0"/>
              <a:t>Apgyvendinimas, transportas:</a:t>
            </a:r>
            <a:r>
              <a:rPr lang="en-US" sz="1300" b="1" dirty="0"/>
              <a:t> </a:t>
            </a:r>
            <a:r>
              <a:rPr lang="lt-LT" sz="1300" dirty="0"/>
              <a:t>Daugiau nei pusė keliautojų apsistojo viešbutyje (55 %), o beveik penktadalis (18 %) rinkosi nuomojamą būstą. 95% Italijos keliautojų į Lietuvą atvyko lėktuvu, likusi dalis pasirinko automobilį, autobusą, traukinį ar kitas transporto priemones.</a:t>
            </a:r>
            <a:endParaRPr sz="1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/>
              <a:t>Apibendrinimas ir išvados</a:t>
            </a:r>
            <a:endParaRPr/>
          </a:p>
        </p:txBody>
      </p:sp>
      <p:sp>
        <p:nvSpPr>
          <p:cNvPr id="777" name="Google Shape;777;p72"/>
          <p:cNvSpPr txBox="1">
            <a:spLocks noGrp="1"/>
          </p:cNvSpPr>
          <p:nvPr>
            <p:ph type="body" idx="3"/>
          </p:nvPr>
        </p:nvSpPr>
        <p:spPr>
          <a:xfrm>
            <a:off x="6250078" y="871732"/>
            <a:ext cx="5512944" cy="511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lt-LT" sz="1300" b="1" dirty="0"/>
              <a:t>Kelionės trukmė ir biudžetas</a:t>
            </a:r>
            <a:r>
              <a:rPr lang="lt-LT" sz="1300" dirty="0"/>
              <a:t>: Vidutinė Italijos keliautojų viešnagės trukmė – 3,4 nakvynės. Dažniausiai respondentai nakvoja 2 naktis (21 %). Daugiau nei ketvirtadalis (28 %) keliautojų planuoja išleisti nuo 101–300 EUR, penktadalis – nuo 301–500 EUR vienam asmeniui viešnagės Lietuvoje metu. </a:t>
            </a:r>
            <a:endParaRPr lang="en-US" sz="1300" dirty="0"/>
          </a:p>
          <a:p>
            <a:pPr marL="5143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t-LT" sz="1300" b="1" dirty="0"/>
              <a:t>Kelionės veiklos ir patirties vertinimas</a:t>
            </a:r>
            <a:r>
              <a:rPr lang="lt-LT" sz="1300" dirty="0"/>
              <a:t>: Dažniausios veiklos viešnagės metu – didžiųjų miestų lankymas (50 %), vietinių patiekalų ragavimas (40 %), restoranų ir kavinių lankymas (39 %) ir poilsis gamtoje (32 %). Geriausiai įvertintos veiklos – pramogų parkų lankymas, naujų skonių ir patirčių išbandymas, religinis turizmas, sporto renginiai, vandens pramogos ir poilsis paplūdimyje. Respondentai geriausiai įvertino galimybę susikalbėti anglų kalba (79 %), Wi-Fi ir interneto ryšio prieinamumą (74 %), lengvą orientavimąsi (74 %). Vidutiniai vertinimai: 8,7/10 – įspūdis apie Lietuvą. 95 % keliautojų skyrė 8–10 balų, kad rekomenduotų Lietuvą savo draugams ar kolegoms. 96 % keliautojų nurodė, kad viešnagė atitiko arba viršijo jų lūkesčius. </a:t>
            </a:r>
            <a:endParaRPr lang="en-US" sz="1300" dirty="0"/>
          </a:p>
          <a:p>
            <a:pPr marL="5143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lt-LT" sz="1300" b="1" dirty="0"/>
              <a:t>Keliautojų atsiliepimai: </a:t>
            </a:r>
            <a:r>
              <a:rPr lang="lt-LT" sz="1300" dirty="0"/>
              <a:t>Respondentams Lietuvoje labiausiai patiko gamtos grožis ir žaluma, vietinė virtuvė, žmonių svetingumas ir kultūrinė aplinka. Nors dauguma nurodė, kad jiems nieko netrūko, tarp paminėtų trūkumų - prasti keliai ar ženklinimas, didelės kainos, trumpas barų ar klubų darbo laikas ir informacijos turistams trūkumas apie renginius ar veiklas.</a:t>
            </a:r>
            <a:endParaRPr sz="1300" dirty="0"/>
          </a:p>
        </p:txBody>
      </p:sp>
      <p:sp>
        <p:nvSpPr>
          <p:cNvPr id="778" name="Google Shape;778;p72"/>
          <p:cNvSpPr>
            <a:spLocks noGrp="1"/>
          </p:cNvSpPr>
          <p:nvPr>
            <p:ph type="pic" idx="2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  <a:noFill/>
          <a:ln>
            <a:noFill/>
          </a:ln>
        </p:spPr>
        <p:txBody>
          <a:bodyPr/>
          <a:lstStyle/>
          <a:p>
            <a:endParaRPr lang="lt-LT"/>
          </a:p>
        </p:txBody>
      </p:sp>
      <p:pic>
        <p:nvPicPr>
          <p:cNvPr id="779" name="Google Shape;779;p72"/>
          <p:cNvPicPr preferRelativeResize="0"/>
          <p:nvPr/>
        </p:nvPicPr>
        <p:blipFill rotWithShape="1">
          <a:blip r:embed="rId3">
            <a:alphaModFix/>
          </a:blip>
          <a:srcRect b="7973"/>
          <a:stretch/>
        </p:blipFill>
        <p:spPr>
          <a:xfrm>
            <a:off x="-668" y="1447154"/>
            <a:ext cx="6136119" cy="541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89c206e67c_2_5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"/>
          <p:cNvSpPr txBox="1">
            <a:spLocks noGrp="1"/>
          </p:cNvSpPr>
          <p:nvPr>
            <p:ph type="title"/>
          </p:nvPr>
        </p:nvSpPr>
        <p:spPr>
          <a:xfrm>
            <a:off x="226000" y="319579"/>
            <a:ext cx="5721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dirty="0"/>
              <a:t>Informacija apie tyrimą</a:t>
            </a:r>
            <a:endParaRPr dirty="0"/>
          </a:p>
        </p:txBody>
      </p:sp>
      <p:sp>
        <p:nvSpPr>
          <p:cNvPr id="543" name="Google Shape;543;p46"/>
          <p:cNvSpPr/>
          <p:nvPr/>
        </p:nvSpPr>
        <p:spPr>
          <a:xfrm>
            <a:off x="226000" y="960747"/>
            <a:ext cx="2340000" cy="6944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tikslas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226000" y="1789134"/>
            <a:ext cx="2340000" cy="49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metodas</a:t>
            </a:r>
            <a:endParaRPr sz="16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/>
          <p:nvPr/>
        </p:nvSpPr>
        <p:spPr>
          <a:xfrm>
            <a:off x="226009" y="3093038"/>
            <a:ext cx="2339991" cy="823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tikslinė grupė ir imties dydis</a:t>
            </a:r>
            <a:endParaRPr sz="1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2881124" y="966391"/>
            <a:ext cx="8881075" cy="659400"/>
          </a:xfrm>
          <a:prstGeom prst="roundRect">
            <a:avLst>
              <a:gd name="adj" fmla="val 1114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08000" rIns="144000" bIns="720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Įvertinti ir pamatuoti keliautojų elgseną ir įpročius bei turistinę patirtį, atliekant kiekybinę užsienio turistų apklausą Lietuvoje.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2881123" y="1789134"/>
            <a:ext cx="8881074" cy="474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44000" bIns="72000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Apklausos buvo vykdomos naudojant planšetinius kompiuterius (CAPI).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2881120" y="3066360"/>
            <a:ext cx="8881076" cy="839100"/>
          </a:xfrm>
          <a:prstGeom prst="roundRect">
            <a:avLst>
              <a:gd name="adj" fmla="val 7559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10800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Lietuvoje apsilankę 11 šalių piliečiai.</a:t>
            </a: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-L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Respondentai – vyresni nei 18 metų, praleidę Lietuvoje bent vieną naktį (00:00 – 06:00 vietos laiku). Tyrimo metu iš viso apklausta 3200 respondentų. Žemiau lentelėje pateiktas imties pasiskirstymas pagal šalis.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2881123" y="2395315"/>
            <a:ext cx="8881073" cy="5393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marR="0" lvl="2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liepos-spalio mėn.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226000" y="2419830"/>
            <a:ext cx="2340000" cy="539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lt-LT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Tyrimo atlikimo terminai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1" name="Google Shape;551;p46"/>
          <p:cNvGraphicFramePr/>
          <p:nvPr/>
        </p:nvGraphicFramePr>
        <p:xfrm>
          <a:off x="2881120" y="4092421"/>
          <a:ext cx="4013850" cy="2507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Tikslinė grupė (šalis)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/>
                        <a:t>Imties dydis</a:t>
                      </a:r>
                      <a:endParaRPr sz="1350" b="1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Lenkija</a:t>
                      </a:r>
                      <a:endParaRPr sz="135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Vokietija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Jungtinė Karalystė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 dirty="0"/>
                        <a:t>JAV</a:t>
                      </a:r>
                      <a:endParaRPr sz="1350" b="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Nyderlandai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400</a:t>
                      </a:r>
                      <a:endParaRPr sz="1350" u="none" strike="sng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Izraelis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Latvija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Estija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1" u="none" strike="noStrike" cap="none" dirty="0"/>
                        <a:t>Italija</a:t>
                      </a:r>
                      <a:endParaRPr sz="1350" b="1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Prancūzija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/>
                        <a:t>200</a:t>
                      </a:r>
                      <a:endParaRPr sz="135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b="0" u="none" strike="noStrike" cap="none"/>
                        <a:t>Danija</a:t>
                      </a:r>
                      <a:endParaRPr sz="1350" b="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lt-LT" sz="1350" u="none" strike="noStrike" cap="none" dirty="0"/>
                        <a:t>200</a:t>
                      </a:r>
                      <a:endParaRPr sz="1350" u="none" strike="noStrike" cap="none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Sociodemografinis</a:t>
            </a:r>
            <a:br>
              <a:rPr lang="lt-LT" sz="5400"/>
            </a:br>
            <a:r>
              <a:rPr lang="lt-LT" sz="5400"/>
              <a:t>respondentų paveikslas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>
          <a:extLst>
            <a:ext uri="{FF2B5EF4-FFF2-40B4-BE49-F238E27FC236}">
              <a16:creationId xmlns:a16="http://schemas.microsoft.com/office/drawing/2014/main" id="{F61E809A-44B1-C141-D9CE-62FD51D4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>
            <a:extLst>
              <a:ext uri="{FF2B5EF4-FFF2-40B4-BE49-F238E27FC236}">
                <a16:creationId xmlns:a16="http://schemas.microsoft.com/office/drawing/2014/main" id="{A75B3966-19C6-13B3-61F9-A954E5D80F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607" y="361268"/>
            <a:ext cx="10143056" cy="52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lt-LT" dirty="0"/>
              <a:t>Italijos respondentų charakteristikos</a:t>
            </a:r>
            <a:endParaRPr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602817-840F-63D9-DD53-5DD3FEEEF038}"/>
              </a:ext>
            </a:extLst>
          </p:cNvPr>
          <p:cNvGraphicFramePr>
            <a:graphicFrameLocks noGrp="1"/>
          </p:cNvGraphicFramePr>
          <p:nvPr/>
        </p:nvGraphicFramePr>
        <p:xfrm>
          <a:off x="1768503" y="1269753"/>
          <a:ext cx="4932000" cy="4843232"/>
        </p:xfrm>
        <a:graphic>
          <a:graphicData uri="http://schemas.openxmlformats.org/drawingml/2006/table">
            <a:tbl>
              <a:tblPr/>
              <a:tblGrid>
                <a:gridCol w="2466000">
                  <a:extLst>
                    <a:ext uri="{9D8B030D-6E8A-4147-A177-3AD203B41FA5}">
                      <a16:colId xmlns:a16="http://schemas.microsoft.com/office/drawing/2014/main" val="2617008952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1470345313"/>
                    </a:ext>
                  </a:extLst>
                </a:gridCol>
              </a:tblGrid>
              <a:tr h="2028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N=200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167652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Lytis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32328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Moterys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414130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Vyrai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664528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Amžius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328440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18-29 m.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30165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30-39 m.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322713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40-49 m.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41705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50-59 m.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16519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 m.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daugiau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8837838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Lankymosi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priežastis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378689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Atostogos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9903846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>
                          <a:solidFill>
                            <a:schemeClr val="tx1"/>
                          </a:solidFill>
                          <a:effectLst/>
                        </a:rPr>
                        <a:t>Draugų vizitai</a:t>
                      </a:r>
                      <a:endParaRPr lang="lt-LT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083522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Verslo reikalai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0321421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Konferencija, seminaras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861698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>
                          <a:solidFill>
                            <a:schemeClr val="tx1"/>
                          </a:solidFill>
                          <a:effectLst/>
                        </a:rPr>
                        <a:t>Tranzitinė kelionė</a:t>
                      </a:r>
                      <a:endParaRPr lang="lt-LT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980183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Medicininis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gydymas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7064688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363935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9486421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Keliavimo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būdas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872168"/>
                  </a:ext>
                </a:extLst>
              </a:tr>
              <a:tr h="2783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Kelionę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susiorganizavo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patys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427537"/>
                  </a:ext>
                </a:extLst>
              </a:tr>
              <a:tr h="27830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Keliavo per kelionių agentūrą</a:t>
                      </a:r>
                      <a:endParaRPr lang="lt-L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125779"/>
                  </a:ext>
                </a:extLst>
              </a:tr>
              <a:tr h="202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21" marR="4721" marT="4721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886708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2CF21C-E477-4775-A1ED-38FC28ECA121}"/>
              </a:ext>
            </a:extLst>
          </p:cNvPr>
          <p:cNvGraphicFramePr>
            <a:graphicFrameLocks/>
          </p:cNvGraphicFramePr>
          <p:nvPr/>
        </p:nvGraphicFramePr>
        <p:xfrm>
          <a:off x="5967661" y="1548454"/>
          <a:ext cx="4798661" cy="70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23FB9B2D}"/>
              </a:ext>
            </a:extLst>
          </p:cNvPr>
          <p:cNvGraphicFramePr>
            <a:graphicFrameLocks/>
          </p:cNvGraphicFramePr>
          <p:nvPr/>
        </p:nvGraphicFramePr>
        <p:xfrm>
          <a:off x="5824238" y="3425263"/>
          <a:ext cx="5315709" cy="188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D5AEA5-DE04-70C3-6824-B69840814314}"/>
              </a:ext>
            </a:extLst>
          </p:cNvPr>
          <p:cNvGraphicFramePr>
            <a:graphicFrameLocks/>
          </p:cNvGraphicFramePr>
          <p:nvPr/>
        </p:nvGraphicFramePr>
        <p:xfrm>
          <a:off x="5967662" y="5305809"/>
          <a:ext cx="5516767" cy="94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AA0462-9F85-80CB-9B0B-7C93C4ACED7A}"/>
              </a:ext>
            </a:extLst>
          </p:cNvPr>
          <p:cNvGraphicFramePr>
            <a:graphicFrameLocks/>
          </p:cNvGraphicFramePr>
          <p:nvPr/>
        </p:nvGraphicFramePr>
        <p:xfrm>
          <a:off x="5967663" y="2167676"/>
          <a:ext cx="1848982" cy="12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269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7337258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/>
              <a:t>Tyrimo rezultatai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419100" y="2985028"/>
            <a:ext cx="6884794" cy="184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lt-LT" sz="5400"/>
              <a:t>Atvykimo aplinkybės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"/>
          <p:cNvSpPr txBox="1">
            <a:spLocks noGrp="1"/>
          </p:cNvSpPr>
          <p:nvPr>
            <p:ph type="title"/>
          </p:nvPr>
        </p:nvSpPr>
        <p:spPr>
          <a:xfrm>
            <a:off x="396607" y="366693"/>
            <a:ext cx="10123910" cy="5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1800"/>
            </a:pPr>
            <a:r>
              <a:rPr lang="lt-LT" sz="1800" dirty="0"/>
              <a:t>Dažniausia apsilankymo Lietuvoje priežastis – atostogos. </a:t>
            </a:r>
            <a:r>
              <a:rPr lang="nn-NO" sz="1800" dirty="0"/>
              <a:t>Apie </a:t>
            </a:r>
            <a:r>
              <a:rPr lang="lt-LT" sz="1800" dirty="0"/>
              <a:t>šeštadalis keliautojų</a:t>
            </a:r>
            <a:r>
              <a:rPr lang="nn-NO" sz="1800" dirty="0"/>
              <a:t> atvyksta aplankyti draugų ar verslo reikalais</a:t>
            </a:r>
            <a:r>
              <a:rPr lang="lt-LT" sz="1800" dirty="0"/>
              <a:t>.</a:t>
            </a:r>
            <a:endParaRPr sz="1800" dirty="0"/>
          </a:p>
        </p:txBody>
      </p:sp>
      <p:sp>
        <p:nvSpPr>
          <p:cNvPr id="586" name="Google Shape;586;p10"/>
          <p:cNvSpPr txBox="1"/>
          <p:nvPr/>
        </p:nvSpPr>
        <p:spPr>
          <a:xfrm>
            <a:off x="427059" y="1086565"/>
            <a:ext cx="11283159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888888"/>
              </a:buClr>
              <a:buSzPts val="1200"/>
            </a:pPr>
            <a:r>
              <a:rPr lang="lt-LT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Kokia yra pagrindinė priežastis, dėl kurios lankotės Lietuvoje?                                                          </a:t>
            </a:r>
            <a:r>
              <a:rPr lang="lt-LT" sz="1200" dirty="0">
                <a:solidFill>
                  <a:schemeClr val="dk1"/>
                </a:solidFill>
              </a:rPr>
              <a:t>Kokia yra papildoma priežastis, dėl kurios lankotės Lietuvoje?</a:t>
            </a:r>
            <a:endParaRPr lang="lt-LT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0"/>
          <p:cNvSpPr txBox="1"/>
          <p:nvPr/>
        </p:nvSpPr>
        <p:spPr>
          <a:xfrm>
            <a:off x="473885" y="6485598"/>
            <a:ext cx="2312044" cy="21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Imtis: visi šalies respondentai, N=200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 txBox="1"/>
          <p:nvPr/>
        </p:nvSpPr>
        <p:spPr>
          <a:xfrm>
            <a:off x="1132658" y="1633324"/>
            <a:ext cx="10869850" cy="33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Pagrindinė priežastis</a:t>
            </a:r>
            <a:r>
              <a:rPr lang="lt-LT" b="1" dirty="0"/>
              <a:t>                                          </a:t>
            </a:r>
            <a:r>
              <a:rPr lang="lt-LT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Papildoma priežastis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C6DA80-31AE-9D6E-7B4C-E7E020CECDD9}"/>
              </a:ext>
            </a:extLst>
          </p:cNvPr>
          <p:cNvGraphicFramePr>
            <a:graphicFrameLocks/>
          </p:cNvGraphicFramePr>
          <p:nvPr/>
        </p:nvGraphicFramePr>
        <p:xfrm>
          <a:off x="1260478" y="1972862"/>
          <a:ext cx="5771088" cy="424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42F17F-EF7E-D493-C035-2439C4478652}"/>
              </a:ext>
            </a:extLst>
          </p:cNvPr>
          <p:cNvGraphicFramePr>
            <a:graphicFrameLocks/>
          </p:cNvGraphicFramePr>
          <p:nvPr/>
        </p:nvGraphicFramePr>
        <p:xfrm>
          <a:off x="6934200" y="1972862"/>
          <a:ext cx="4517571" cy="414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eliauk Lietuvoje">
    <a:dk1>
      <a:srgbClr val="000000"/>
    </a:dk1>
    <a:lt1>
      <a:srgbClr val="FFFFFF"/>
    </a:lt1>
    <a:dk2>
      <a:srgbClr val="003C3A"/>
    </a:dk2>
    <a:lt2>
      <a:srgbClr val="E7E6E6"/>
    </a:lt2>
    <a:accent1>
      <a:srgbClr val="E1B9FF"/>
    </a:accent1>
    <a:accent2>
      <a:srgbClr val="FFEB50"/>
    </a:accent2>
    <a:accent3>
      <a:srgbClr val="C7E6DC"/>
    </a:accent3>
    <a:accent4>
      <a:srgbClr val="8C78D7"/>
    </a:accent4>
    <a:accent5>
      <a:srgbClr val="A5A09B"/>
    </a:accent5>
    <a:accent6>
      <a:srgbClr val="003C3A"/>
    </a:accent6>
    <a:hlink>
      <a:srgbClr val="FFFFFF"/>
    </a:hlink>
    <a:folHlink>
      <a:srgbClr val="E1B9F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1667</Words>
  <Application>Microsoft Office PowerPoint</Application>
  <PresentationFormat>Widescreen</PresentationFormat>
  <Paragraphs>179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Noto Sans Symbols</vt:lpstr>
      <vt:lpstr>Office Theme</vt:lpstr>
      <vt:lpstr>ATVYKSTAMASIS TURIZMAS LIETUVOJE  Italijos turistų kiekybinio tyrimo ataskaita</vt:lpstr>
      <vt:lpstr>Turinys</vt:lpstr>
      <vt:lpstr>Tyrimo dizainas</vt:lpstr>
      <vt:lpstr>Informacija apie tyrimą</vt:lpstr>
      <vt:lpstr>Sociodemografinis respondentų paveikslas</vt:lpstr>
      <vt:lpstr>Italijos respondentų charakteristikos</vt:lpstr>
      <vt:lpstr>Tyrimo rezultatai</vt:lpstr>
      <vt:lpstr>Atvykimo aplinkybės</vt:lpstr>
      <vt:lpstr>Dažniausia apsilankymo Lietuvoje priežastis – atostogos. Apie šeštadalis keliautojų atvyksta aplankyti draugų ar verslo reikalais.</vt:lpstr>
      <vt:lpstr>Dauguma keliautojų savo kelionės metu aplankė tik Lietuvą (73 %). Šiek tiek mažiau nei šeštadaliui Lietuva buvo vienas iš kelionės tikslų.</vt:lpstr>
      <vt:lpstr>Beveik pusė respondentų į Lietuvą atvyko su draugais, kiek mažiau nei trečdalis – su suaugusiais šeimos nariais, mažesnė dalis keliavo vieni (21 %).</vt:lpstr>
      <vt:lpstr>Dauguma respondentų kelionę į Lietuvą planavo savarankiškai (81%). Maža dalis rinkosi kelionių agentūrų paslaugas. </vt:lpstr>
      <vt:lpstr>Informacijos šaltiniai</vt:lpstr>
      <vt:lpstr>Beveik du trečdaliai respondentų planuojant kelionę naudojasi paieškos sistemomis. Respondento artimoji aplinka (draugai, šeima, kolegos) yra kitas pagal dažnumą informacijos šaltinis.</vt:lpstr>
      <vt:lpstr>Motyvai aplankyti Lietuvą</vt:lpstr>
      <vt:lpstr>8 iš 10 respondentų teigė, kad labiausiai jų pasirinkimą apsilankyti Lietuvoje lėmė noras išbandyti lietuviško maisto ir gėrimų. 7 iš 10 – lengvas atvykimas ir Lietuvos gamtos tyrinėjimas.</vt:lpstr>
      <vt:lpstr>Apgyvendinimas, transportas</vt:lpstr>
      <vt:lpstr>Daugiau nei pusė respondentų viešnagės Lietuvoje metu apsistojo viešbutyje, apie penktadalis rinkosi nuomojamą būstą. Didžioji dalis keliautojų į Lietuvą atvyko lėktuvu (95 %), mažoji dalis rinkosi kitas transporto priemones.</vt:lpstr>
      <vt:lpstr>Kelionės trukmė ir biudžetas</vt:lpstr>
      <vt:lpstr>Trečdalis respondentų Lietuvoje praleido 2 naktis, kiek mažesnė dalis – 3 naktis, o dešimtadalis – 1 naktį.</vt:lpstr>
      <vt:lpstr>Daugiau nei ketvirtadalis respondentų viešnagės Lietuvoje metu planuoja išleisti nuo 101 iki 300 eurų vienam asmeniui, daugiau nei penktadalis – nuo 301 iki 500 eurų.</vt:lpstr>
      <vt:lpstr>Kelionės veiklos</vt:lpstr>
      <vt:lpstr>Populiariausios veiklos kelionių Lietuvoje metu – pažintinių vietų lankymas didžiuosiuose miestuose, tradicinių patiekalų ragavimas bei restoranų ir kavinių lankymas.</vt:lpstr>
      <vt:lpstr>Beveik trečdalis respondentų kaip pagrindinį kelionės tikslą rinkosi – pažintinių vietų lankymą didmiesčiuose, 12 % – poilsį gamtoje.</vt:lpstr>
      <vt:lpstr>Geriausiai įvertintos veiklos viešnagės Lietuvoje metu – pramogų parkų lankymas, naujų skonių ir patirčių išbandymas, religinis turizmas, sporto renginių laikymas, vandens pramogos bei poilsis paplūdimyje.</vt:lpstr>
      <vt:lpstr>Patirties vertinimas</vt:lpstr>
      <vt:lpstr>8 iš 10 respondentų geriausiai įvertino – galimybę susikalbėti angliškai ar kitomis plačiai vartojamomis kalbomis, 7 iš 10 – „Wi-Fi“ ir interneto ryšio prieinamumą, lengvą orientavimąsi, taip pat vietinių gyventojų draugiškumą bei svetingumą ir saugumo jausmą.</vt:lpstr>
      <vt:lpstr>Net 7 iš 10 keliautojų teigia, kad viešnagė Lietuvoje viršijo ar net gerokai viršijo jų lūkesčius.</vt:lpstr>
      <vt:lpstr>Net 9 iš 10 keliautojų savo įspūdį tiek apie kelionę, tiek apie Lietuvą vertina teigiamai. </vt:lpstr>
      <vt:lpstr>Respondentų vertinimai rodo aukštą rekomendavimo lygį – net 95 % keliautojų skyrė 8–10 balų. Dauguma respondentų taip pat nurodė, kad labai tikėtina, jog jie vėl apsilankys Lietuvoje.</vt:lpstr>
      <vt:lpstr>Keliautojų atsiliepimai</vt:lpstr>
      <vt:lpstr>Keliautojams Lietuvoje labiausiai patiko gamtos grožis ir žaluma, žmonių svetingumas bei tradicinis maistas ir gėrimai.</vt:lpstr>
      <vt:lpstr>Nors dauguma respondentų neišskyrė jiems trūkusių aspektų, tarp atsakymų buvo paminėti prasti keliai ar jo ženklinimai, didelės kainos, trumpas darbo laikas baruose ar klubuose bei informacijos turistams trūkumas.</vt:lpstr>
      <vt:lpstr>Apibendrinimas ir išvados</vt:lpstr>
      <vt:lpstr>Apibendrinimas ir išvados</vt:lpstr>
      <vt:lpstr>Apibendrinimas ir išvados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Kamile Korsakaite</dc:creator>
  <cp:lastModifiedBy>Kristina Zalevskaja</cp:lastModifiedBy>
  <cp:revision>15</cp:revision>
  <dcterms:created xsi:type="dcterms:W3CDTF">2023-08-08T13:37:09Z</dcterms:created>
  <dcterms:modified xsi:type="dcterms:W3CDTF">2025-12-15T18:03:07Z</dcterms:modified>
</cp:coreProperties>
</file>