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315" r:id="rId2"/>
    <p:sldId id="257" r:id="rId3"/>
    <p:sldId id="258" r:id="rId4"/>
    <p:sldId id="259" r:id="rId5"/>
    <p:sldId id="260" r:id="rId6"/>
    <p:sldId id="29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7" r:id="rId19"/>
    <p:sldId id="274" r:id="rId20"/>
    <p:sldId id="276" r:id="rId21"/>
    <p:sldId id="311" r:id="rId22"/>
    <p:sldId id="277" r:id="rId23"/>
    <p:sldId id="279" r:id="rId24"/>
    <p:sldId id="299" r:id="rId25"/>
    <p:sldId id="312" r:id="rId26"/>
    <p:sldId id="280" r:id="rId27"/>
    <p:sldId id="282" r:id="rId28"/>
    <p:sldId id="313" r:id="rId29"/>
    <p:sldId id="316" r:id="rId30"/>
    <p:sldId id="317" r:id="rId31"/>
    <p:sldId id="284" r:id="rId32"/>
    <p:sldId id="286" r:id="rId33"/>
    <p:sldId id="314" r:id="rId34"/>
    <p:sldId id="287" r:id="rId35"/>
    <p:sldId id="289" r:id="rId36"/>
    <p:sldId id="290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239CED84D6D2C69/Keliauk%20Lietuvoje_JAV%20(2)%20(2)_Jungtin%C4%97%20juostin%C4%9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Export_Prancuzija.xl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_Prancuzija.xls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_Prancuzija.xls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_Prancuzija.xls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kzale\AppData\Local\Temp\23277cf2-500e-4a34-9263-a6761cc1eb49_wetransfer_be_2025-12-15_1215.zip.b49\be\Datafailai\Export_Prancuzija.xls%20(1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kzale\AppData\Local\Temp\23277cf2-500e-4a34-9263-a6761cc1eb49_wetransfer_be_2025-12-15_1215.zip.b49\be\Datafailai\Export_Prancuzija.xls%20(1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kzale\AppData\Local\Temp\23277cf2-500e-4a34-9263-a6761cc1eb49_wetransfer_be_2025-12-15_1215.zip.b49\be\Datafailai\Export_Prancuzija.xls%20(1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kzale\AppData\Local\Temp\23277cf2-500e-4a34-9263-a6761cc1eb49_wetransfer_be_2025-12-15_1215.zip.b49\be\Datafailai\Export_Prancuzija.xls%20(1)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Export_Prancuzija.x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Prancuzija.xl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Prancuzija.xls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06513818881686E-2"/>
          <c:y val="0.13453130717821304"/>
          <c:w val="0.83908798138518492"/>
          <c:h val="0.73093738564357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43-472A-8A99-75C30ABD73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43-472A-8A99-75C30ABD7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Kita</c:v>
                </c:pt>
                <c:pt idx="1">
                  <c:v>Vyras</c:v>
                </c:pt>
                <c:pt idx="2">
                  <c:v>Moteris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5.0000000000000001E-3</c:v>
                </c:pt>
                <c:pt idx="1">
                  <c:v>0.42499999999999999</c:v>
                </c:pt>
                <c:pt idx="2" formatCode="0%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3-472A-8A99-75C30ABD7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81452864"/>
        <c:axId val="1381454784"/>
      </c:barChart>
      <c:catAx>
        <c:axId val="1381452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1454784"/>
        <c:crosses val="autoZero"/>
        <c:auto val="1"/>
        <c:lblAlgn val="ctr"/>
        <c:lblOffset val="100"/>
        <c:noMultiLvlLbl val="0"/>
      </c:catAx>
      <c:valAx>
        <c:axId val="13814547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8145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FFEB50"/>
            </a:solidFill>
            <a:ln cmpd="sng">
              <a:noFill/>
            </a:ln>
            <a:effectLst/>
          </c:spPr>
          <c:invertIfNegative val="1"/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78D5-44C4-A765-C2DAB7E98C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1'!$A$119:$A$137</c:f>
              <c:strCache>
                <c:ptCount val="19"/>
                <c:pt idx="0">
                  <c:v>Paieškos sistema (Google ir kt.)</c:v>
                </c:pt>
                <c:pt idx="1">
                  <c:v>Draugai / šeima / kolegos</c:v>
                </c:pt>
                <c:pt idx="2">
                  <c:v>Facebook</c:v>
                </c:pt>
                <c:pt idx="3">
                  <c:v>Instagram</c:v>
                </c:pt>
                <c:pt idx="4">
                  <c:v>Youtube</c:v>
                </c:pt>
                <c:pt idx="5">
                  <c:v>Kiti interneto tinklapiai</c:v>
                </c:pt>
                <c:pt idx="6">
                  <c:v>Lithuania.travel</c:v>
                </c:pt>
                <c:pt idx="7">
                  <c:v>TripAdvisor</c:v>
                </c:pt>
                <c:pt idx="8">
                  <c:v>Nacionalinės internetinės naujienų svetainės</c:v>
                </c:pt>
                <c:pt idx="9">
                  <c:v>Lonely Planet</c:v>
                </c:pt>
                <c:pt idx="10">
                  <c:v>Dirbtinio intelekto generuojamas turinys</c:v>
                </c:pt>
                <c:pt idx="11">
                  <c:v>Neieškojo jokios informacijos</c:v>
                </c:pt>
                <c:pt idx="12">
                  <c:v>Kelionių agentūros</c:v>
                </c:pt>
                <c:pt idx="13">
                  <c:v>Televizija</c:v>
                </c:pt>
                <c:pt idx="14">
                  <c:v>Radijas</c:v>
                </c:pt>
                <c:pt idx="15">
                  <c:v>Wikitravel</c:v>
                </c:pt>
                <c:pt idx="16">
                  <c:v>Spausdinta spauda</c:v>
                </c:pt>
                <c:pt idx="17">
                  <c:v>Spausdinti kelioių lankstinukai</c:v>
                </c:pt>
                <c:pt idx="18">
                  <c:v>Kelionių mugės</c:v>
                </c:pt>
              </c:strCache>
            </c:strRef>
          </c:cat>
          <c:val>
            <c:numRef>
              <c:f>'Sheet 1'!$B$119:$B$137</c:f>
              <c:numCache>
                <c:formatCode>0%</c:formatCode>
                <c:ptCount val="19"/>
                <c:pt idx="0">
                  <c:v>0.52</c:v>
                </c:pt>
                <c:pt idx="1">
                  <c:v>0.42</c:v>
                </c:pt>
                <c:pt idx="2">
                  <c:v>0.23</c:v>
                </c:pt>
                <c:pt idx="3">
                  <c:v>0.23</c:v>
                </c:pt>
                <c:pt idx="4">
                  <c:v>0.17</c:v>
                </c:pt>
                <c:pt idx="5">
                  <c:v>0.12</c:v>
                </c:pt>
                <c:pt idx="6">
                  <c:v>0.11</c:v>
                </c:pt>
                <c:pt idx="7">
                  <c:v>0.105</c:v>
                </c:pt>
                <c:pt idx="8">
                  <c:v>0.105</c:v>
                </c:pt>
                <c:pt idx="9">
                  <c:v>9.5000000000000001E-2</c:v>
                </c:pt>
                <c:pt idx="10">
                  <c:v>7.0000000000000007E-2</c:v>
                </c:pt>
                <c:pt idx="11">
                  <c:v>0.05</c:v>
                </c:pt>
                <c:pt idx="12">
                  <c:v>0.03</c:v>
                </c:pt>
                <c:pt idx="13">
                  <c:v>2.5000000000000001E-2</c:v>
                </c:pt>
                <c:pt idx="14">
                  <c:v>1.4999999999999999E-2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5.0000000000000001E-3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78D5-44C4-A765-C2DAB7E98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42880422"/>
        <c:axId val="2075530313"/>
      </c:barChart>
      <c:catAx>
        <c:axId val="1542880422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lt-LT"/>
          </a:p>
        </c:txPr>
        <c:crossAx val="2075530313"/>
        <c:crosses val="autoZero"/>
        <c:auto val="1"/>
        <c:lblAlgn val="ctr"/>
        <c:lblOffset val="100"/>
        <c:noMultiLvlLbl val="1"/>
      </c:catAx>
      <c:valAx>
        <c:axId val="2075530313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542880422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Sheet5!$A$1:$A$12</c:f>
              <c:strCache>
                <c:ptCount val="12"/>
                <c:pt idx="0">
                  <c:v>Gavau kelionių paketą / lėktuvo bilietus su nuolaida / už išskirtinę kainą</c:v>
                </c:pt>
                <c:pt idx="1">
                  <c:v>Kažkas kitas išrinko kelionę į Lietuvą</c:v>
                </c:pt>
                <c:pt idx="2">
                  <c:v>Rekomendavo draugai / artimieji</c:v>
                </c:pt>
                <c:pt idx="3">
                  <c:v>Specialus renginys Lietuvoje (pvz., kino festivalis, mugė ir kt.)</c:v>
                </c:pt>
                <c:pt idx="4">
                  <c:v>Specialaus turizmo produkto išbandymas (pvz., lankytina vieta ar ekskursija)</c:v>
                </c:pt>
                <c:pt idx="5">
                  <c:v>Noras grįžti ir labiau pažinti šalį</c:v>
                </c:pt>
                <c:pt idx="6">
                  <c:v>Socialiniuose tinkluose pamačiau gerų dalykų ir norėjau tai išvysti gyvai</c:v>
                </c:pt>
                <c:pt idx="7">
                  <c:v>Specifinė veikla ar pomėgis (fotografija, paukščių stebėjimas ir kt.)</c:v>
                </c:pt>
                <c:pt idx="8">
                  <c:v>Lietuvos gamtos tyrinėjimas</c:v>
                </c:pt>
                <c:pt idx="9">
                  <c:v>Lietuviško maisto ir gėrimų išbandymas</c:v>
                </c:pt>
                <c:pt idx="10">
                  <c:v>Lietuvos vietinės kultūros pažinimas</c:v>
                </c:pt>
                <c:pt idx="11">
                  <c:v>Lengvas atvykimas</c:v>
                </c:pt>
              </c:strCache>
            </c:strRef>
          </c:cat>
          <c:val>
            <c:numRef>
              <c:f>Sheet5!$B$1:$B$12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0.57499999999999996</c:v>
                </c:pt>
                <c:pt idx="2">
                  <c:v>0.57999999999999996</c:v>
                </c:pt>
                <c:pt idx="3">
                  <c:v>0.58499999999999996</c:v>
                </c:pt>
                <c:pt idx="4">
                  <c:v>0.6</c:v>
                </c:pt>
                <c:pt idx="5">
                  <c:v>0.65500000000000003</c:v>
                </c:pt>
                <c:pt idx="6">
                  <c:v>0.65500000000000003</c:v>
                </c:pt>
                <c:pt idx="7">
                  <c:v>0.68500000000000005</c:v>
                </c:pt>
                <c:pt idx="8">
                  <c:v>0.755</c:v>
                </c:pt>
                <c:pt idx="9">
                  <c:v>0.78</c:v>
                </c:pt>
                <c:pt idx="10">
                  <c:v>0.78</c:v>
                </c:pt>
                <c:pt idx="11">
                  <c:v>0.78500000000000003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5-418D-8BC0-FBC9C5D36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0889136"/>
        <c:axId val="200895856"/>
      </c:barChart>
      <c:catAx>
        <c:axId val="20088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0895856"/>
        <c:crosses val="autoZero"/>
        <c:auto val="1"/>
        <c:lblAlgn val="ctr"/>
        <c:lblOffset val="100"/>
        <c:noMultiLvlLbl val="0"/>
      </c:catAx>
      <c:valAx>
        <c:axId val="200895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88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29026807751781"/>
          <c:y val="3.093561980854018E-2"/>
          <c:w val="0.39427090104464446"/>
          <c:h val="0.89734998881711669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C7E6DC"/>
            </a:solidFill>
            <a:ln cmpd="sng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1'!$A$186:$A$192</c:f>
              <c:strCache>
                <c:ptCount val="7"/>
                <c:pt idx="0">
                  <c:v>Viešbutyje</c:v>
                </c:pt>
                <c:pt idx="1">
                  <c:v>Nuomojamame būste (pvz., AirBNB)</c:v>
                </c:pt>
                <c:pt idx="2">
                  <c:v>Apsistojo pas draugus / gimines</c:v>
                </c:pt>
                <c:pt idx="3">
                  <c:v>Svečių namuose</c:v>
                </c:pt>
                <c:pt idx="4">
                  <c:v>Kempinge</c:v>
                </c:pt>
                <c:pt idx="5">
                  <c:v>Hostelyje / jaunimo viešbutyje</c:v>
                </c:pt>
                <c:pt idx="6">
                  <c:v>Kita</c:v>
                </c:pt>
              </c:strCache>
            </c:strRef>
          </c:cat>
          <c:val>
            <c:numRef>
              <c:f>'Sheet 1'!$B$186:$B$192</c:f>
              <c:numCache>
                <c:formatCode>0%</c:formatCode>
                <c:ptCount val="7"/>
                <c:pt idx="0">
                  <c:v>0.54</c:v>
                </c:pt>
                <c:pt idx="1">
                  <c:v>0.245</c:v>
                </c:pt>
                <c:pt idx="2">
                  <c:v>0.19</c:v>
                </c:pt>
                <c:pt idx="3">
                  <c:v>7.4999999999999997E-2</c:v>
                </c:pt>
                <c:pt idx="4">
                  <c:v>4.4999999999999998E-2</c:v>
                </c:pt>
                <c:pt idx="5">
                  <c:v>2.5000000000000001E-2</c:v>
                </c:pt>
                <c:pt idx="6">
                  <c:v>5.0000000000000001E-3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CE6-4706-AFC0-80777E4F6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86981435"/>
        <c:axId val="929112155"/>
      </c:barChart>
      <c:catAx>
        <c:axId val="1586981435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lt-LT"/>
          </a:p>
        </c:txPr>
        <c:crossAx val="929112155"/>
        <c:crosses val="autoZero"/>
        <c:auto val="1"/>
        <c:lblAlgn val="ctr"/>
        <c:lblOffset val="100"/>
        <c:noMultiLvlLbl val="1"/>
      </c:catAx>
      <c:valAx>
        <c:axId val="929112155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586981435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FFEB50"/>
            </a:solidFill>
            <a:ln cmpd="sng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1'!$A$169:$A$176</c:f>
              <c:strCache>
                <c:ptCount val="8"/>
                <c:pt idx="0">
                  <c:v>Lėktuvu</c:v>
                </c:pt>
                <c:pt idx="1">
                  <c:v>Automobiliu</c:v>
                </c:pt>
                <c:pt idx="2">
                  <c:v>Autobusu (individualiai)</c:v>
                </c:pt>
                <c:pt idx="3">
                  <c:v>Traukiniu</c:v>
                </c:pt>
                <c:pt idx="4">
                  <c:v>Nameliu ant ratų / kemperiu</c:v>
                </c:pt>
                <c:pt idx="5">
                  <c:v>Autobusu (su turistų grupe)</c:v>
                </c:pt>
                <c:pt idx="6">
                  <c:v>Keltu</c:v>
                </c:pt>
                <c:pt idx="7">
                  <c:v>Kita</c:v>
                </c:pt>
              </c:strCache>
            </c:strRef>
          </c:cat>
          <c:val>
            <c:numRef>
              <c:f>'Sheet 1'!$B$169:$B$176</c:f>
              <c:numCache>
                <c:formatCode>0%</c:formatCode>
                <c:ptCount val="8"/>
                <c:pt idx="0">
                  <c:v>0.88500000000000001</c:v>
                </c:pt>
                <c:pt idx="1">
                  <c:v>0.105</c:v>
                </c:pt>
                <c:pt idx="2">
                  <c:v>7.0000000000000007E-2</c:v>
                </c:pt>
                <c:pt idx="3">
                  <c:v>3.5000000000000003E-2</c:v>
                </c:pt>
                <c:pt idx="4">
                  <c:v>3.5000000000000003E-2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920-4F77-A040-6B7355659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41974824"/>
        <c:axId val="1603792438"/>
      </c:barChart>
      <c:catAx>
        <c:axId val="84197482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lt-LT"/>
          </a:p>
        </c:txPr>
        <c:crossAx val="1603792438"/>
        <c:crosses val="autoZero"/>
        <c:auto val="1"/>
        <c:lblAlgn val="ctr"/>
        <c:lblOffset val="100"/>
        <c:noMultiLvlLbl val="1"/>
      </c:catAx>
      <c:valAx>
        <c:axId val="1603792438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841974824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1'!$F$25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1'!$E$26:$E$35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'Sheet 1'!$F$26:$F$35</c:f>
              <c:numCache>
                <c:formatCode>0%</c:formatCode>
                <c:ptCount val="10"/>
                <c:pt idx="0">
                  <c:v>0.105</c:v>
                </c:pt>
                <c:pt idx="1">
                  <c:v>0.245</c:v>
                </c:pt>
                <c:pt idx="2">
                  <c:v>0.23</c:v>
                </c:pt>
                <c:pt idx="3">
                  <c:v>0.155</c:v>
                </c:pt>
                <c:pt idx="4">
                  <c:v>7.4999999999999997E-2</c:v>
                </c:pt>
                <c:pt idx="5">
                  <c:v>0.04</c:v>
                </c:pt>
                <c:pt idx="6">
                  <c:v>0.05</c:v>
                </c:pt>
                <c:pt idx="7">
                  <c:v>0.02</c:v>
                </c:pt>
                <c:pt idx="8">
                  <c:v>0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9-4A97-B470-E5AD5254E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775031248"/>
        <c:axId val="775026568"/>
      </c:barChart>
      <c:catAx>
        <c:axId val="775031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Nak</a:t>
                </a:r>
                <a:r>
                  <a:rPr lang="lt-LT" sz="1200" dirty="0"/>
                  <a:t>vynių</a:t>
                </a:r>
                <a:r>
                  <a:rPr lang="lt-LT" sz="1200" baseline="0" dirty="0"/>
                  <a:t> skaičius</a:t>
                </a:r>
                <a:endParaRPr lang="lt-LT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75026568"/>
        <c:crosses val="autoZero"/>
        <c:auto val="1"/>
        <c:lblAlgn val="ctr"/>
        <c:lblOffset val="100"/>
        <c:noMultiLvlLbl val="0"/>
      </c:catAx>
      <c:valAx>
        <c:axId val="775026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503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C7E6DC"/>
            </a:solidFill>
            <a:ln cmpd="sng">
              <a:noFill/>
            </a:ln>
            <a:effectLst/>
          </c:spPr>
          <c:invertIfNegative val="1"/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30F5-4B28-B95C-236C817F91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1'!$A$201:$A$208</c:f>
              <c:strCache>
                <c:ptCount val="8"/>
                <c:pt idx="0">
                  <c:v>Mažiau nei 50 EUR</c:v>
                </c:pt>
                <c:pt idx="1">
                  <c:v>51-100 EUR</c:v>
                </c:pt>
                <c:pt idx="2">
                  <c:v>101-300 EUR</c:v>
                </c:pt>
                <c:pt idx="3">
                  <c:v>301-500 EUR</c:v>
                </c:pt>
                <c:pt idx="4">
                  <c:v>501-1,000 EUR</c:v>
                </c:pt>
                <c:pt idx="5">
                  <c:v>1,001-2,000 EUR</c:v>
                </c:pt>
                <c:pt idx="6">
                  <c:v>2,001-5,000 EUR</c:v>
                </c:pt>
                <c:pt idx="7">
                  <c:v>Daugiau nei 5,000 EUR</c:v>
                </c:pt>
              </c:strCache>
            </c:strRef>
          </c:cat>
          <c:val>
            <c:numRef>
              <c:f>'Sheet 1'!$B$201:$B$208</c:f>
              <c:numCache>
                <c:formatCode>0%</c:formatCode>
                <c:ptCount val="8"/>
                <c:pt idx="0">
                  <c:v>5.0000000000000001E-3</c:v>
                </c:pt>
                <c:pt idx="1">
                  <c:v>8.5000000000000006E-2</c:v>
                </c:pt>
                <c:pt idx="2">
                  <c:v>0.255</c:v>
                </c:pt>
                <c:pt idx="3">
                  <c:v>0.22</c:v>
                </c:pt>
                <c:pt idx="4">
                  <c:v>0.25</c:v>
                </c:pt>
                <c:pt idx="5">
                  <c:v>8.5000000000000006E-2</c:v>
                </c:pt>
                <c:pt idx="6">
                  <c:v>7.4999999999999997E-2</c:v>
                </c:pt>
                <c:pt idx="7">
                  <c:v>2.5000000000000001E-2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30F5-4B28-B95C-236C817F9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84045168"/>
        <c:axId val="31456005"/>
      </c:barChart>
      <c:catAx>
        <c:axId val="684045168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lt-LT"/>
          </a:p>
        </c:txPr>
        <c:crossAx val="31456005"/>
        <c:crosses val="autoZero"/>
        <c:auto val="1"/>
        <c:lblAlgn val="ctr"/>
        <c:lblOffset val="100"/>
        <c:noMultiLvlLbl val="1"/>
      </c:catAx>
      <c:valAx>
        <c:axId val="31456005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684045168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1'!$H$213:$H$239</c:f>
              <c:strCache>
                <c:ptCount val="27"/>
                <c:pt idx="0">
                  <c:v>Ramus poilsis gamtoje</c:v>
                </c:pt>
                <c:pt idx="1">
                  <c:v>Pažintinės vietos didžiuosiuose miestuose</c:v>
                </c:pt>
                <c:pt idx="2">
                  <c:v>Tradicinių vietinių patiekalų ragavimas</c:v>
                </c:pt>
                <c:pt idx="3">
                  <c:v>Restoranų, kavinių lankymas</c:v>
                </c:pt>
                <c:pt idx="4">
                  <c:v>Gamtos objektų lankymas</c:v>
                </c:pt>
                <c:pt idx="5">
                  <c:v>Kultūros ir istorijos objektų lankymas</c:v>
                </c:pt>
                <c:pt idx="6">
                  <c:v>Apsipirkimas ir parduotuvių lankymas</c:v>
                </c:pt>
                <c:pt idx="7">
                  <c:v>Gyvūnų lankymas ar stebėjimas</c:v>
                </c:pt>
                <c:pt idx="8">
                  <c:v>Žygiai gamtoje</c:v>
                </c:pt>
                <c:pt idx="9">
                  <c:v>Naujų skonių ir patirčių išbandymas</c:v>
                </c:pt>
                <c:pt idx="10">
                  <c:v>Vietinės kultūros, papročių ir tradicijų pažinimas</c:v>
                </c:pt>
                <c:pt idx="11">
                  <c:v>Naktinis gyvenimas</c:v>
                </c:pt>
                <c:pt idx="12">
                  <c:v>Mažų miestelių ir kaimų lankymas</c:v>
                </c:pt>
                <c:pt idx="13">
                  <c:v>Poilsis paplūdimyje</c:v>
                </c:pt>
                <c:pt idx="14">
                  <c:v>Kultūros renginių lankymas</c:v>
                </c:pt>
                <c:pt idx="15">
                  <c:v>Vandens pramogos uždarose patalpose</c:v>
                </c:pt>
                <c:pt idx="16">
                  <c:v>Religinis turizmas</c:v>
                </c:pt>
                <c:pt idx="17">
                  <c:v>Sportinė veikla</c:v>
                </c:pt>
                <c:pt idx="18">
                  <c:v>Dviračių kelionės ar ekskursijos</c:v>
                </c:pt>
                <c:pt idx="19">
                  <c:v>Sporto renginių lankymas</c:v>
                </c:pt>
                <c:pt idx="20">
                  <c:v>Pramogų parkų, atrakcionų, teminių parkų lankymas</c:v>
                </c:pt>
                <c:pt idx="21">
                  <c:v>Dalyvavimas organizuotose ekskursijose ar pažintinėse kelionėse</c:v>
                </c:pt>
                <c:pt idx="22">
                  <c:v>Kelionės su kemperiu ar palapine</c:v>
                </c:pt>
                <c:pt idx="23">
                  <c:v>Vandens pramogos atvirose erdvėse</c:v>
                </c:pt>
                <c:pt idx="24">
                  <c:v>Medicininis turizmas</c:v>
                </c:pt>
                <c:pt idx="25">
                  <c:v>Sveikatos turizmas</c:v>
                </c:pt>
                <c:pt idx="26">
                  <c:v>Kita</c:v>
                </c:pt>
              </c:strCache>
            </c:strRef>
          </c:cat>
          <c:val>
            <c:numRef>
              <c:f>'Sheet 1'!$I$213:$I$239</c:f>
              <c:numCache>
                <c:formatCode>0%</c:formatCode>
                <c:ptCount val="27"/>
                <c:pt idx="0">
                  <c:v>0.43</c:v>
                </c:pt>
                <c:pt idx="1">
                  <c:v>0.39500000000000002</c:v>
                </c:pt>
                <c:pt idx="2">
                  <c:v>0.4</c:v>
                </c:pt>
                <c:pt idx="3">
                  <c:v>0.38</c:v>
                </c:pt>
                <c:pt idx="4">
                  <c:v>0.36</c:v>
                </c:pt>
                <c:pt idx="5">
                  <c:v>0.28999999999999998</c:v>
                </c:pt>
                <c:pt idx="6">
                  <c:v>0.245</c:v>
                </c:pt>
                <c:pt idx="7">
                  <c:v>0.22</c:v>
                </c:pt>
                <c:pt idx="8">
                  <c:v>0.215</c:v>
                </c:pt>
                <c:pt idx="9">
                  <c:v>0.215</c:v>
                </c:pt>
                <c:pt idx="10">
                  <c:v>0.215</c:v>
                </c:pt>
                <c:pt idx="11">
                  <c:v>0.19500000000000001</c:v>
                </c:pt>
                <c:pt idx="12">
                  <c:v>0.185</c:v>
                </c:pt>
                <c:pt idx="13">
                  <c:v>0.17499999999999999</c:v>
                </c:pt>
                <c:pt idx="14">
                  <c:v>0.155</c:v>
                </c:pt>
                <c:pt idx="15">
                  <c:v>0.12</c:v>
                </c:pt>
                <c:pt idx="16">
                  <c:v>0.11</c:v>
                </c:pt>
                <c:pt idx="17">
                  <c:v>9.5000000000000001E-2</c:v>
                </c:pt>
                <c:pt idx="18">
                  <c:v>0.08</c:v>
                </c:pt>
                <c:pt idx="19">
                  <c:v>0.06</c:v>
                </c:pt>
                <c:pt idx="20">
                  <c:v>0.06</c:v>
                </c:pt>
                <c:pt idx="21">
                  <c:v>4.4999999999999998E-2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0.03</c:v>
                </c:pt>
                <c:pt idx="25">
                  <c:v>1.4999999999999999E-2</c:v>
                </c:pt>
                <c:pt idx="26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D-4BFD-A6F3-4580C8B229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982774752"/>
        <c:axId val="1982775232"/>
      </c:barChart>
      <c:catAx>
        <c:axId val="1982774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775232"/>
        <c:crosses val="autoZero"/>
        <c:auto val="1"/>
        <c:lblAlgn val="ctr"/>
        <c:lblOffset val="100"/>
        <c:noMultiLvlLbl val="0"/>
      </c:catAx>
      <c:valAx>
        <c:axId val="19827752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8277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1'!$H$250:$H$273</c:f>
              <c:strCache>
                <c:ptCount val="24"/>
                <c:pt idx="0">
                  <c:v>Pažintinės vietos didžiuosiuose miestuose</c:v>
                </c:pt>
                <c:pt idx="1">
                  <c:v>Ramus poilsis gamtoje</c:v>
                </c:pt>
                <c:pt idx="2">
                  <c:v>Gamtos objektų lankymas</c:v>
                </c:pt>
                <c:pt idx="3">
                  <c:v>Kultūros ir istorijos objektų lankymas</c:v>
                </c:pt>
                <c:pt idx="4">
                  <c:v>Restoranų, kavinių lankymas</c:v>
                </c:pt>
                <c:pt idx="5">
                  <c:v>Poilsis paplūdimyje</c:v>
                </c:pt>
                <c:pt idx="6">
                  <c:v>Vietinės kultūros, papročių ir tradicijų pažinimas</c:v>
                </c:pt>
                <c:pt idx="7">
                  <c:v>Gyvūnų lankymas ar stebėjimas</c:v>
                </c:pt>
                <c:pt idx="8">
                  <c:v>Restoranų, kavinių lankymas</c:v>
                </c:pt>
                <c:pt idx="9">
                  <c:v>Kultūros renginių lankymas</c:v>
                </c:pt>
                <c:pt idx="10">
                  <c:v>Žygiai gamtoje</c:v>
                </c:pt>
                <c:pt idx="11">
                  <c:v>Mažų miestelių ir kaimų lankymas</c:v>
                </c:pt>
                <c:pt idx="12">
                  <c:v>Naujų skonių ir patirčių išbandymas</c:v>
                </c:pt>
                <c:pt idx="13">
                  <c:v>Sporto renginių lankymas</c:v>
                </c:pt>
                <c:pt idx="14">
                  <c:v>Dviračių kelionės ar ekskursijos</c:v>
                </c:pt>
                <c:pt idx="15">
                  <c:v>Kelionės su kemperiu ar palapine</c:v>
                </c:pt>
                <c:pt idx="16">
                  <c:v>Vandens pramogos uždarose patalpose</c:v>
                </c:pt>
                <c:pt idx="17">
                  <c:v>Medicininis turizmas</c:v>
                </c:pt>
                <c:pt idx="18">
                  <c:v>Religinis turizmas</c:v>
                </c:pt>
                <c:pt idx="19">
                  <c:v>Naktinis gyvenimas</c:v>
                </c:pt>
                <c:pt idx="20">
                  <c:v>Apsipirkimas ir parduotuvių lankymas</c:v>
                </c:pt>
                <c:pt idx="21">
                  <c:v>Sportinė veikla</c:v>
                </c:pt>
                <c:pt idx="22">
                  <c:v>Pramogų parkų, atrakcionų parkų, teminių parkų lankymas</c:v>
                </c:pt>
                <c:pt idx="23">
                  <c:v>Kita</c:v>
                </c:pt>
              </c:strCache>
            </c:strRef>
          </c:cat>
          <c:val>
            <c:numRef>
              <c:f>'Sheet 1'!$I$250:$I$273</c:f>
              <c:numCache>
                <c:formatCode>0%</c:formatCode>
                <c:ptCount val="24"/>
                <c:pt idx="0">
                  <c:v>0.19</c:v>
                </c:pt>
                <c:pt idx="1">
                  <c:v>0.16500000000000001</c:v>
                </c:pt>
                <c:pt idx="2">
                  <c:v>8.5000000000000006E-2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0.03</c:v>
                </c:pt>
                <c:pt idx="11">
                  <c:v>0.03</c:v>
                </c:pt>
                <c:pt idx="12">
                  <c:v>2.5000000000000001E-2</c:v>
                </c:pt>
                <c:pt idx="13">
                  <c:v>0.02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5-4238-9E89-0AFB8F038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982727232"/>
        <c:axId val="1982725312"/>
      </c:barChart>
      <c:catAx>
        <c:axId val="198272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725312"/>
        <c:crosses val="autoZero"/>
        <c:auto val="1"/>
        <c:lblAlgn val="ctr"/>
        <c:lblOffset val="100"/>
        <c:noMultiLvlLbl val="0"/>
      </c:catAx>
      <c:valAx>
        <c:axId val="1982725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827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1'!$Q$287:$Q$313</c:f>
              <c:strCache>
                <c:ptCount val="27"/>
                <c:pt idx="0">
                  <c:v>Medicininis turizmas</c:v>
                </c:pt>
                <c:pt idx="1">
                  <c:v>Vietinės kultūros, papročių ir tradicijų pažinimas</c:v>
                </c:pt>
                <c:pt idx="2">
                  <c:v>Žygiai gamtoje</c:v>
                </c:pt>
                <c:pt idx="3">
                  <c:v>Kultūros renginių lankymas</c:v>
                </c:pt>
                <c:pt idx="4">
                  <c:v>Ramus poilsis gamtoje</c:v>
                </c:pt>
                <c:pt idx="5">
                  <c:v>Kultūros ir istorijos objektų lankymas</c:v>
                </c:pt>
                <c:pt idx="6">
                  <c:v>Naujų skonių ir patirčių išbandymas</c:v>
                </c:pt>
                <c:pt idx="7">
                  <c:v>Sportinė veikla</c:v>
                </c:pt>
                <c:pt idx="8">
                  <c:v>Pažintinės vietos didžiuosiuose miestuose</c:v>
                </c:pt>
                <c:pt idx="9">
                  <c:v>Gyvūnų lankymas ar stebėjimas</c:v>
                </c:pt>
                <c:pt idx="10">
                  <c:v>Mažų miestelių ir kaimų lankymas</c:v>
                </c:pt>
                <c:pt idx="11">
                  <c:v>Religinis turizmas</c:v>
                </c:pt>
                <c:pt idx="12">
                  <c:v>Gamtos objektų lankymas</c:v>
                </c:pt>
                <c:pt idx="13">
                  <c:v>Tradicinių vietinių patiekalų ragavimas</c:v>
                </c:pt>
                <c:pt idx="14">
                  <c:v>Naktinis gyvenimas</c:v>
                </c:pt>
                <c:pt idx="15">
                  <c:v>Poilsis paplūdimyje</c:v>
                </c:pt>
                <c:pt idx="16">
                  <c:v>Vandens pramogos uždarose patalpose</c:v>
                </c:pt>
                <c:pt idx="17">
                  <c:v>Apsipirkimas ir parduotuvių lankymas</c:v>
                </c:pt>
                <c:pt idx="18">
                  <c:v>Restoranų, kavinių lankymas</c:v>
                </c:pt>
                <c:pt idx="19">
                  <c:v>Pramogų parkų, atrakcionų parkų, teminių parkų lankymas</c:v>
                </c:pt>
                <c:pt idx="20">
                  <c:v>Dalyvavimas organizuotose ekskursijose ar pažintinėse kelionėse</c:v>
                </c:pt>
                <c:pt idx="21">
                  <c:v>Sporto renginių lankymas</c:v>
                </c:pt>
                <c:pt idx="22">
                  <c:v>Dviračių kelionės ar ekskursijos</c:v>
                </c:pt>
                <c:pt idx="23">
                  <c:v>Kelionės su kemperiu ar palapine</c:v>
                </c:pt>
                <c:pt idx="24">
                  <c:v>Vandens pramogos atvirose erdvėse</c:v>
                </c:pt>
                <c:pt idx="25">
                  <c:v>Sveikatos turizmas</c:v>
                </c:pt>
                <c:pt idx="26">
                  <c:v>Kita</c:v>
                </c:pt>
              </c:strCache>
            </c:strRef>
          </c:cat>
          <c:val>
            <c:numRef>
              <c:f>'Sheet 1'!$R$287:$R$313</c:f>
              <c:numCache>
                <c:formatCode>0%</c:formatCode>
                <c:ptCount val="27"/>
                <c:pt idx="0">
                  <c:v>1</c:v>
                </c:pt>
                <c:pt idx="1">
                  <c:v>0.98</c:v>
                </c:pt>
                <c:pt idx="2">
                  <c:v>0.98</c:v>
                </c:pt>
                <c:pt idx="3">
                  <c:v>0.97</c:v>
                </c:pt>
                <c:pt idx="4">
                  <c:v>0.96499999999999997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0.94</c:v>
                </c:pt>
                <c:pt idx="9">
                  <c:v>0.93</c:v>
                </c:pt>
                <c:pt idx="10">
                  <c:v>0.92</c:v>
                </c:pt>
                <c:pt idx="11">
                  <c:v>0.91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0.88500000000000001</c:v>
                </c:pt>
                <c:pt idx="16">
                  <c:v>0.88</c:v>
                </c:pt>
                <c:pt idx="17">
                  <c:v>0.84</c:v>
                </c:pt>
                <c:pt idx="18">
                  <c:v>0.83</c:v>
                </c:pt>
                <c:pt idx="19">
                  <c:v>0.83</c:v>
                </c:pt>
                <c:pt idx="20">
                  <c:v>0.78</c:v>
                </c:pt>
                <c:pt idx="21">
                  <c:v>0.75</c:v>
                </c:pt>
                <c:pt idx="22">
                  <c:v>0.75</c:v>
                </c:pt>
                <c:pt idx="23">
                  <c:v>0.6</c:v>
                </c:pt>
                <c:pt idx="24">
                  <c:v>0.6</c:v>
                </c:pt>
                <c:pt idx="25">
                  <c:v>0.33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E-40F5-A3B1-2FE33E5249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991101408"/>
        <c:axId val="1991102848"/>
      </c:barChart>
      <c:catAx>
        <c:axId val="1991101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102848"/>
        <c:crosses val="autoZero"/>
        <c:auto val="1"/>
        <c:lblAlgn val="ctr"/>
        <c:lblOffset val="100"/>
        <c:noMultiLvlLbl val="0"/>
      </c:catAx>
      <c:valAx>
        <c:axId val="19911028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911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83084778428548"/>
          <c:y val="2.7435494184539343E-2"/>
          <c:w val="0.38682901841395295"/>
          <c:h val="0.945129011630921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Sheet13!$A$1:$A$14</c:f>
              <c:strCache>
                <c:ptCount val="14"/>
                <c:pt idx="0">
                  <c:v>Susisiekimas tarp miestų</c:v>
                </c:pt>
                <c:pt idx="1">
                  <c:v>Viešasis transportas miestuose</c:v>
                </c:pt>
                <c:pt idx="2">
                  <c:v>Įvairių turistų priėmimas (specialiųjų poreikių, LGBTQ bendruomenė, įv. amžiaus grupės)</c:v>
                </c:pt>
                <c:pt idx="3">
                  <c:v>Viešieji tualetai</c:v>
                </c:pt>
                <c:pt idx="4">
                  <c:v>Bendras kainų lygis</c:v>
                </c:pt>
                <c:pt idx="5">
                  <c:v>Taxi / pavežėjimo paslaugos (Bolt, Uber it kt.)</c:v>
                </c:pt>
                <c:pt idx="6">
                  <c:v>Susisiekimas su oro uostu (atvykimas / išvykimas)</c:v>
                </c:pt>
                <c:pt idx="7">
                  <c:v>Kainos ir kokybės santykis visos viešnagės metu</c:v>
                </c:pt>
                <c:pt idx="8">
                  <c:v>Gatvių švara</c:v>
                </c:pt>
                <c:pt idx="9">
                  <c:v>Saugumo jausmas</c:v>
                </c:pt>
                <c:pt idx="10">
                  <c:v>Vietinių gyventojų draugiškumas</c:v>
                </c:pt>
                <c:pt idx="11">
                  <c:v>Lengvas orientavimasis / ženklinimas (žemėlapiai, kelio ženklai, nuorodos)</c:v>
                </c:pt>
                <c:pt idx="12">
                  <c:v>Wi-fi ir interneto ryšio prieinamumas</c:v>
                </c:pt>
                <c:pt idx="13">
                  <c:v>Kalbinis prieinamumas (galima susikalbėti angliškai ar plačiai vartojamomis kalbomis)</c:v>
                </c:pt>
              </c:strCache>
            </c:strRef>
          </c:cat>
          <c:val>
            <c:numRef>
              <c:f>Sheet13!$B$1:$B$14</c:f>
              <c:numCache>
                <c:formatCode>0%</c:formatCode>
                <c:ptCount val="14"/>
                <c:pt idx="0">
                  <c:v>0.44499999999999995</c:v>
                </c:pt>
                <c:pt idx="1">
                  <c:v>0.505</c:v>
                </c:pt>
                <c:pt idx="2">
                  <c:v>0.51</c:v>
                </c:pt>
                <c:pt idx="3">
                  <c:v>0.51500000000000001</c:v>
                </c:pt>
                <c:pt idx="4">
                  <c:v>0.65500000000000003</c:v>
                </c:pt>
                <c:pt idx="5">
                  <c:v>0.65500000000000003</c:v>
                </c:pt>
                <c:pt idx="6">
                  <c:v>0.67</c:v>
                </c:pt>
                <c:pt idx="7">
                  <c:v>0.73</c:v>
                </c:pt>
                <c:pt idx="8">
                  <c:v>0.73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0.78</c:v>
                </c:pt>
                <c:pt idx="13">
                  <c:v>0.81499999999999995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A-475B-A366-D1DEA9E69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39789312"/>
        <c:axId val="539782592"/>
      </c:barChart>
      <c:catAx>
        <c:axId val="53978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9782592"/>
        <c:crosses val="autoZero"/>
        <c:auto val="1"/>
        <c:lblAlgn val="ctr"/>
        <c:lblOffset val="100"/>
        <c:noMultiLvlLbl val="0"/>
      </c:catAx>
      <c:valAx>
        <c:axId val="539782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978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E1B9FF"/>
            </a:solidFill>
            <a:ln cmpd="sng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1'!$J$810:$J$815</c:f>
              <c:strCache>
                <c:ptCount val="6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 ir daugiau</c:v>
                </c:pt>
              </c:strCache>
            </c:strRef>
          </c:cat>
          <c:val>
            <c:numRef>
              <c:f>'Sheet 1'!$K$810:$K$815</c:f>
              <c:numCache>
                <c:formatCode>0%</c:formatCode>
                <c:ptCount val="6"/>
                <c:pt idx="0">
                  <c:v>0.21</c:v>
                </c:pt>
                <c:pt idx="1">
                  <c:v>0.27</c:v>
                </c:pt>
                <c:pt idx="2">
                  <c:v>0.28999999999999998</c:v>
                </c:pt>
                <c:pt idx="3">
                  <c:v>0.2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CC-432C-BC7B-9ADF59A9A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06379216"/>
        <c:axId val="155034126"/>
      </c:barChart>
      <c:catAx>
        <c:axId val="606379216"/>
        <c:scaling>
          <c:orientation val="maxMin"/>
        </c:scaling>
        <c:delete val="1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5034126"/>
        <c:crosses val="autoZero"/>
        <c:auto val="1"/>
        <c:lblAlgn val="ctr"/>
        <c:lblOffset val="100"/>
        <c:noMultiLvlLbl val="1"/>
      </c:catAx>
      <c:valAx>
        <c:axId val="155034126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606379216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35245574539501"/>
          <c:y val="5.1430779563160216E-2"/>
          <c:w val="0.49377156972874103"/>
          <c:h val="0.88901779146897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5F-4E30-97C4-58281605E4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5F-4E30-97C4-58281605E4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5F-4E30-97C4-58281605E4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5F-4E30-97C4-58281605E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Sheet1!$A$39:$A$42</c:f>
              <c:strCache>
                <c:ptCount val="4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</c:strCache>
            </c:strRef>
          </c:cat>
          <c:val>
            <c:numRef>
              <c:f>Sheet1!$B$39:$B$42</c:f>
              <c:numCache>
                <c:formatCode>0%</c:formatCode>
                <c:ptCount val="4"/>
                <c:pt idx="0">
                  <c:v>0.23499999999999999</c:v>
                </c:pt>
                <c:pt idx="1">
                  <c:v>0.43</c:v>
                </c:pt>
                <c:pt idx="2">
                  <c:v>0.33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5F-4E30-97C4-58281605E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243721642609891E-2"/>
          <c:y val="0.31529518986866928"/>
          <c:w val="0.20888358227048059"/>
          <c:h val="0.39236143156178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1'!$A$346:$A$349</c:f>
              <c:strCache>
                <c:ptCount val="4"/>
                <c:pt idx="0">
                  <c:v>Labai geras</c:v>
                </c:pt>
                <c:pt idx="1">
                  <c:v>Geras</c:v>
                </c:pt>
                <c:pt idx="2">
                  <c:v>Neutralus</c:v>
                </c:pt>
                <c:pt idx="3">
                  <c:v>Blogas</c:v>
                </c:pt>
              </c:strCache>
            </c:strRef>
          </c:cat>
          <c:val>
            <c:numRef>
              <c:f>'Sheet 1'!$B$346:$B$349</c:f>
              <c:numCache>
                <c:formatCode>0%</c:formatCode>
                <c:ptCount val="4"/>
                <c:pt idx="0">
                  <c:v>0.36499999999999999</c:v>
                </c:pt>
                <c:pt idx="1">
                  <c:v>0.54</c:v>
                </c:pt>
                <c:pt idx="2">
                  <c:v>8.5000000000000006E-2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1'!$A$355:$A$357</c:f>
              <c:strCache>
                <c:ptCount val="3"/>
                <c:pt idx="0">
                  <c:v>Labai geras</c:v>
                </c:pt>
                <c:pt idx="1">
                  <c:v>Geras</c:v>
                </c:pt>
                <c:pt idx="2">
                  <c:v>Neutralus</c:v>
                </c:pt>
              </c:strCache>
            </c:strRef>
          </c:cat>
          <c:val>
            <c:numRef>
              <c:f>'Sheet 1'!$B$355:$B$357</c:f>
              <c:numCache>
                <c:formatCode>0%</c:formatCode>
                <c:ptCount val="3"/>
                <c:pt idx="0">
                  <c:v>0.35</c:v>
                </c:pt>
                <c:pt idx="1">
                  <c:v>0.59499999999999997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1'!$A$366:$A$373</c:f>
              <c:strCache>
                <c:ptCount val="8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1 balas</c:v>
                </c:pt>
                <c:pt idx="7">
                  <c:v>0 balų</c:v>
                </c:pt>
              </c:strCache>
            </c:strRef>
          </c:cat>
          <c:val>
            <c:numRef>
              <c:f>'Sheet 1'!$B$366:$B$373</c:f>
              <c:numCache>
                <c:formatCode>0%</c:formatCode>
                <c:ptCount val="8"/>
                <c:pt idx="0">
                  <c:v>0.30499999999999999</c:v>
                </c:pt>
                <c:pt idx="1">
                  <c:v>0.30499999999999999</c:v>
                </c:pt>
                <c:pt idx="2">
                  <c:v>0.315</c:v>
                </c:pt>
                <c:pt idx="3">
                  <c:v>5.5E-2</c:v>
                </c:pt>
                <c:pt idx="4" formatCode="0.00%">
                  <c:v>5.0000000000000001E-3</c:v>
                </c:pt>
                <c:pt idx="5" formatCode="0.00%">
                  <c:v>5.0000000000000001E-3</c:v>
                </c:pt>
                <c:pt idx="6" formatCode="0.00%">
                  <c:v>5.0000000000000001E-3</c:v>
                </c:pt>
                <c:pt idx="7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1'!$A$382:$A$388</c:f>
              <c:strCache>
                <c:ptCount val="7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2 balai</c:v>
                </c:pt>
              </c:strCache>
            </c:strRef>
          </c:cat>
          <c:val>
            <c:numRef>
              <c:f>'Sheet 1'!$B$382:$B$388</c:f>
              <c:numCache>
                <c:formatCode>0%</c:formatCode>
                <c:ptCount val="7"/>
                <c:pt idx="0">
                  <c:v>0.27500000000000002</c:v>
                </c:pt>
                <c:pt idx="1">
                  <c:v>0.26500000000000001</c:v>
                </c:pt>
                <c:pt idx="2">
                  <c:v>0.32</c:v>
                </c:pt>
                <c:pt idx="3">
                  <c:v>6.5000000000000002E-2</c:v>
                </c:pt>
                <c:pt idx="4">
                  <c:v>4.4999999999999998E-2</c:v>
                </c:pt>
                <c:pt idx="5">
                  <c:v>2.5000000000000001E-2</c:v>
                </c:pt>
                <c:pt idx="6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Sheet7!$A$1:$A$15</c:f>
              <c:strCache>
                <c:ptCount val="15"/>
                <c:pt idx="0">
                  <c:v>Patiko viskas / nieko negali išskirti</c:v>
                </c:pt>
                <c:pt idx="1">
                  <c:v>Sveikatinimosi paslaugos (profesionalumas, aplinka)</c:v>
                </c:pt>
                <c:pt idx="2">
                  <c:v>Susisiekimo patogumas pėsčiomis</c:v>
                </c:pt>
                <c:pt idx="3">
                  <c:v>Švara, tvarka, aplinkos priežiūra</c:v>
                </c:pt>
                <c:pt idx="4">
                  <c:v>Asmeninė ramybė, poilsis, meditacija</c:v>
                </c:pt>
                <c:pt idx="5">
                  <c:v>Susisiekimo patogumas (autobusai, traukiniai, Uber, Bolt)</c:v>
                </c:pt>
                <c:pt idx="6">
                  <c:v>Saugumas mieste ar šalyje</c:v>
                </c:pt>
                <c:pt idx="7">
                  <c:v>Paplūdimiai ir pajūris (kraštovaizdis, jūra)</c:v>
                </c:pt>
                <c:pt idx="8">
                  <c:v>Festivaliai, renginiai, veiklos, patirtys</c:v>
                </c:pt>
                <c:pt idx="9">
                  <c:v>Jauki atmosfera (kavinės, kepyklėlės)</c:v>
                </c:pt>
                <c:pt idx="10">
                  <c:v>Tradicinis maistas ir gėrimai</c:v>
                </c:pt>
                <c:pt idx="11">
                  <c:v>Gamtos grožis, parkai, ežerai, žaluma</c:v>
                </c:pt>
                <c:pt idx="12">
                  <c:v>Miestai, architektūra ir aplinka</c:v>
                </c:pt>
                <c:pt idx="13">
                  <c:v>Svetingumas, draugiškumas tarp žmonių</c:v>
                </c:pt>
                <c:pt idx="14">
                  <c:v>Istorija, tradicijos, muziejai</c:v>
                </c:pt>
              </c:strCache>
            </c:strRef>
          </c:cat>
          <c:val>
            <c:numRef>
              <c:f>Sheet7!$B$1:$B$15</c:f>
              <c:numCache>
                <c:formatCode>0%</c:formatCode>
                <c:ptCount val="15"/>
                <c:pt idx="0">
                  <c:v>0.115</c:v>
                </c:pt>
                <c:pt idx="1">
                  <c:v>5.0000000000000001E-3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4.4999999999999998E-2</c:v>
                </c:pt>
                <c:pt idx="10">
                  <c:v>0.1</c:v>
                </c:pt>
                <c:pt idx="11">
                  <c:v>0.12</c:v>
                </c:pt>
                <c:pt idx="12">
                  <c:v>0.125</c:v>
                </c:pt>
                <c:pt idx="13">
                  <c:v>0.125</c:v>
                </c:pt>
                <c:pt idx="1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A-43D5-A4C9-AAC2119A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0661936"/>
        <c:axId val="1700667696"/>
      </c:barChart>
      <c:catAx>
        <c:axId val="170066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0667696"/>
        <c:crosses val="autoZero"/>
        <c:auto val="1"/>
        <c:lblAlgn val="ctr"/>
        <c:lblOffset val="100"/>
        <c:noMultiLvlLbl val="0"/>
      </c:catAx>
      <c:valAx>
        <c:axId val="1700667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066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Sheet8!$A$1:$A$16</c:f>
              <c:strCache>
                <c:ptCount val="16"/>
                <c:pt idx="0">
                  <c:v>Neišskyrė nieko / pabrėžė privalumus</c:v>
                </c:pt>
                <c:pt idx="1">
                  <c:v>Parduotuvės (trumpas darbo laikas, trūksta 24/7 parduotuvių)</c:v>
                </c:pt>
                <c:pt idx="2">
                  <c:v>Autentiškų kavinių trūkumas</c:v>
                </c:pt>
                <c:pt idx="3">
                  <c:v>Vegetariško maisto trūkumas</c:v>
                </c:pt>
                <c:pt idx="4">
                  <c:v>Tarptautinių maisto restoranų trūkumas (McDonald's, Starbucks)</c:v>
                </c:pt>
                <c:pt idx="5">
                  <c:v>Spūstys, ilgas važiavimo laikas</c:v>
                </c:pt>
                <c:pt idx="6">
                  <c:v>Prastas klientų aptarnavimas</c:v>
                </c:pt>
                <c:pt idx="7">
                  <c:v>Prasti keliai, kelio ženklinimas</c:v>
                </c:pt>
                <c:pt idx="8">
                  <c:v>Naktinis gyvenimas (barai, klubai, trumpas darbo laikas)</c:v>
                </c:pt>
                <c:pt idx="9">
                  <c:v>Renginių trūkumas</c:v>
                </c:pt>
                <c:pt idx="10">
                  <c:v>Susisiekimas viešuoju transportu (nėra naktinių maršrutų, vėlavimai)</c:v>
                </c:pt>
                <c:pt idx="11">
                  <c:v>Oro sąlygos (šalta, lyja)</c:v>
                </c:pt>
                <c:pt idx="12">
                  <c:v>Žmonių svetingumas, draugiškumas</c:v>
                </c:pt>
                <c:pt idx="13">
                  <c:v>Informacijos trūkumas turistams apie muziejus, renginius, veiklas</c:v>
                </c:pt>
                <c:pt idx="14">
                  <c:v>Didelės kainos, brangu</c:v>
                </c:pt>
                <c:pt idx="15">
                  <c:v>Susikalbėjimo iššūkiai</c:v>
                </c:pt>
              </c:strCache>
            </c:strRef>
          </c:cat>
          <c:val>
            <c:numRef>
              <c:f>Sheet8!$B$1:$B$16</c:f>
              <c:numCache>
                <c:formatCode>0%</c:formatCode>
                <c:ptCount val="16"/>
                <c:pt idx="0">
                  <c:v>0.34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0.02</c:v>
                </c:pt>
                <c:pt idx="8">
                  <c:v>2.5000000000000001E-2</c:v>
                </c:pt>
                <c:pt idx="9">
                  <c:v>0.03</c:v>
                </c:pt>
                <c:pt idx="10">
                  <c:v>3.5000000000000003E-2</c:v>
                </c:pt>
                <c:pt idx="11">
                  <c:v>3.5000000000000003E-2</c:v>
                </c:pt>
                <c:pt idx="12">
                  <c:v>0.04</c:v>
                </c:pt>
                <c:pt idx="13">
                  <c:v>0.05</c:v>
                </c:pt>
                <c:pt idx="14">
                  <c:v>5.5E-2</c:v>
                </c:pt>
                <c:pt idx="15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8-4804-8D0F-3B81BB17D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34862944"/>
        <c:axId val="1934864384"/>
      </c:barChart>
      <c:catAx>
        <c:axId val="193486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34864384"/>
        <c:crosses val="autoZero"/>
        <c:auto val="1"/>
        <c:lblAlgn val="ctr"/>
        <c:lblOffset val="100"/>
        <c:noMultiLvlLbl val="0"/>
      </c:catAx>
      <c:valAx>
        <c:axId val="1934864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48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E1B9FF"/>
            </a:solidFill>
            <a:ln cmpd="sng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1'!$A$46:$A$53</c:f>
              <c:strCache>
                <c:ptCount val="8"/>
                <c:pt idx="0">
                  <c:v>Atostogos</c:v>
                </c:pt>
                <c:pt idx="1">
                  <c:v>Draugų vizitai</c:v>
                </c:pt>
                <c:pt idx="2">
                  <c:v>Verslo reikalai</c:v>
                </c:pt>
                <c:pt idx="3">
                  <c:v>Konferencija, seminara</c:v>
                </c:pt>
                <c:pt idx="4">
                  <c:v>Sveikatos gerinimas, SPA</c:v>
                </c:pt>
                <c:pt idx="5">
                  <c:v>Tranzitinė kelionė</c:v>
                </c:pt>
                <c:pt idx="6">
                  <c:v>Medicininis gydymas</c:v>
                </c:pt>
                <c:pt idx="7">
                  <c:v>Kita</c:v>
                </c:pt>
              </c:strCache>
            </c:strRef>
          </c:cat>
          <c:val>
            <c:numRef>
              <c:f>'Sheet 1'!$B$46:$B$53</c:f>
              <c:numCache>
                <c:formatCode>0%</c:formatCode>
                <c:ptCount val="8"/>
                <c:pt idx="0">
                  <c:v>0.51500000000000001</c:v>
                </c:pt>
                <c:pt idx="1">
                  <c:v>0.21</c:v>
                </c:pt>
                <c:pt idx="2">
                  <c:v>0.14499999999999999</c:v>
                </c:pt>
                <c:pt idx="3">
                  <c:v>8.5000000000000006E-2</c:v>
                </c:pt>
                <c:pt idx="4">
                  <c:v>1.4999999999999999E-2</c:v>
                </c:pt>
                <c:pt idx="5">
                  <c:v>0.01</c:v>
                </c:pt>
                <c:pt idx="6">
                  <c:v>5.0000000000000001E-3</c:v>
                </c:pt>
                <c:pt idx="7">
                  <c:v>1.4999999999999999E-2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1E-4712-AA0B-CE37B29E7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7818873"/>
        <c:axId val="1042997413"/>
      </c:barChart>
      <c:catAx>
        <c:axId val="1747818873"/>
        <c:scaling>
          <c:orientation val="maxMin"/>
        </c:scaling>
        <c:delete val="1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42997413"/>
        <c:crosses val="autoZero"/>
        <c:auto val="1"/>
        <c:lblAlgn val="ctr"/>
        <c:lblOffset val="100"/>
        <c:noMultiLvlLbl val="1"/>
      </c:catAx>
      <c:valAx>
        <c:axId val="1042997413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0%" sourceLinked="1"/>
        <c:majorTickMark val="none"/>
        <c:minorTickMark val="none"/>
        <c:tickLblPos val="nextTo"/>
        <c:crossAx val="1747818873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1'!$J$105:$J$107</c:f>
              <c:strCache>
                <c:ptCount val="3"/>
                <c:pt idx="0">
                  <c:v>Kita</c:v>
                </c:pt>
                <c:pt idx="1">
                  <c:v>Keliavo per kelionių agentūra</c:v>
                </c:pt>
                <c:pt idx="2">
                  <c:v>Kelionę susiorganizavo patys</c:v>
                </c:pt>
              </c:strCache>
            </c:strRef>
          </c:cat>
          <c:val>
            <c:numRef>
              <c:f>'Sheet 1'!$K$105:$K$107</c:f>
              <c:numCache>
                <c:formatCode>0%</c:formatCode>
                <c:ptCount val="3"/>
                <c:pt idx="0">
                  <c:v>0.01</c:v>
                </c:pt>
                <c:pt idx="1">
                  <c:v>0.17</c:v>
                </c:pt>
                <c:pt idx="2">
                  <c:v>0.82499999999999996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2-422D-940A-4846D73F5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75046008"/>
        <c:axId val="775043848"/>
      </c:barChart>
      <c:catAx>
        <c:axId val="775046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043848"/>
        <c:crosses val="autoZero"/>
        <c:auto val="1"/>
        <c:lblAlgn val="ctr"/>
        <c:lblOffset val="100"/>
        <c:noMultiLvlLbl val="0"/>
      </c:catAx>
      <c:valAx>
        <c:axId val="7750438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7504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Sheet2!$A$1:$A$8</c:f>
              <c:strCache>
                <c:ptCount val="8"/>
                <c:pt idx="0">
                  <c:v>Kita</c:v>
                </c:pt>
                <c:pt idx="1">
                  <c:v>Tranzitinė kelionė</c:v>
                </c:pt>
                <c:pt idx="2">
                  <c:v>Sveikatos gerinimas, SPA</c:v>
                </c:pt>
                <c:pt idx="3">
                  <c:v>Medicininis gydymas</c:v>
                </c:pt>
                <c:pt idx="4">
                  <c:v>Konferencija, seminara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Sheet2!$B$1:$B$8</c:f>
              <c:numCache>
                <c:formatCode>0%</c:formatCode>
                <c:ptCount val="8"/>
                <c:pt idx="0">
                  <c:v>1.4999999999999999E-2</c:v>
                </c:pt>
                <c:pt idx="1">
                  <c:v>0.02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0.09</c:v>
                </c:pt>
                <c:pt idx="5">
                  <c:v>0.155</c:v>
                </c:pt>
                <c:pt idx="6">
                  <c:v>0.27</c:v>
                </c:pt>
                <c:pt idx="7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8-4002-AF3D-3955FC250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35036512"/>
        <c:axId val="1735027392"/>
      </c:barChart>
      <c:catAx>
        <c:axId val="173503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5027392"/>
        <c:crosses val="autoZero"/>
        <c:auto val="1"/>
        <c:lblAlgn val="ctr"/>
        <c:lblOffset val="100"/>
        <c:noMultiLvlLbl val="0"/>
      </c:catAx>
      <c:valAx>
        <c:axId val="17350273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350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Sheet9!$A$13:$A$20</c:f>
              <c:strCache>
                <c:ptCount val="8"/>
                <c:pt idx="0">
                  <c:v>Kita</c:v>
                </c:pt>
                <c:pt idx="1">
                  <c:v>Medicininis gydymas</c:v>
                </c:pt>
                <c:pt idx="2">
                  <c:v>Tranzitinė kelionė</c:v>
                </c:pt>
                <c:pt idx="3">
                  <c:v>Sveikatos gerinimas, SPA</c:v>
                </c:pt>
                <c:pt idx="4">
                  <c:v>Konferencija, seminaras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Sheet9!$B$13:$B$20</c:f>
              <c:numCache>
                <c:formatCode>0%</c:formatCode>
                <c:ptCount val="8"/>
                <c:pt idx="0">
                  <c:v>1.4999999999999999E-2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8.5000000000000006E-2</c:v>
                </c:pt>
                <c:pt idx="5">
                  <c:v>0.14499999999999999</c:v>
                </c:pt>
                <c:pt idx="6">
                  <c:v>0.21</c:v>
                </c:pt>
                <c:pt idx="7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7-44B7-BE40-2EECFE49D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4624160"/>
        <c:axId val="194622720"/>
      </c:barChart>
      <c:catAx>
        <c:axId val="19462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4622720"/>
        <c:crosses val="autoZero"/>
        <c:auto val="1"/>
        <c:lblAlgn val="ctr"/>
        <c:lblOffset val="100"/>
        <c:noMultiLvlLbl val="0"/>
      </c:catAx>
      <c:valAx>
        <c:axId val="194622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462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36400889101098"/>
          <c:y val="0"/>
          <c:w val="0.49681341978512972"/>
          <c:h val="0.96500777075258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63-4E05-9637-2FC96D1A15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63-4E05-9637-2FC96D1A15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63-4E05-9637-2FC96D1A1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1'!$A$82:$A$84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'Sheet 1'!$B$82:$B$84</c:f>
              <c:numCache>
                <c:formatCode>0%</c:formatCode>
                <c:ptCount val="3"/>
                <c:pt idx="0">
                  <c:v>0.75</c:v>
                </c:pt>
                <c:pt idx="1">
                  <c:v>0.185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63-4E05-9637-2FC96D1A1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15999836669141E-2"/>
          <c:y val="0.26532911107845591"/>
          <c:w val="0.26137698442620139"/>
          <c:h val="0.39738324651046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FFEB50"/>
            </a:solidFill>
            <a:ln cmpd="sng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1'!$A$90:$A$96</c:f>
              <c:strCache>
                <c:ptCount val="7"/>
                <c:pt idx="0">
                  <c:v>Su suaugusiais šeimos nariais</c:v>
                </c:pt>
                <c:pt idx="1">
                  <c:v>Su draugais</c:v>
                </c:pt>
                <c:pt idx="2">
                  <c:v>Keliauja vieni</c:v>
                </c:pt>
                <c:pt idx="3">
                  <c:v>Su kolegomis / verslo partneriais</c:v>
                </c:pt>
                <c:pt idx="4">
                  <c:v>Su mokyklinio amžiaus vaikais</c:v>
                </c:pt>
                <c:pt idx="5">
                  <c:v>Su ikimokyklinio amžiaus vaikais</c:v>
                </c:pt>
                <c:pt idx="6">
                  <c:v>Su turistų grupe</c:v>
                </c:pt>
              </c:strCache>
            </c:strRef>
          </c:cat>
          <c:val>
            <c:numRef>
              <c:f>'Sheet 1'!$B$90:$B$96</c:f>
              <c:numCache>
                <c:formatCode>0%</c:formatCode>
                <c:ptCount val="7"/>
                <c:pt idx="0">
                  <c:v>0.38500000000000001</c:v>
                </c:pt>
                <c:pt idx="1">
                  <c:v>0.3</c:v>
                </c:pt>
                <c:pt idx="2">
                  <c:v>0.23499999999999999</c:v>
                </c:pt>
                <c:pt idx="3">
                  <c:v>0.11</c:v>
                </c:pt>
                <c:pt idx="4">
                  <c:v>5.5E-2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660-42E9-A58C-3E72A406E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34967054"/>
        <c:axId val="1582565541"/>
      </c:barChart>
      <c:catAx>
        <c:axId val="23496705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200" b="0">
                <a:solidFill>
                  <a:srgbClr val="000000"/>
                </a:solidFill>
                <a:latin typeface="+mn-lt"/>
              </a:defRPr>
            </a:pPr>
            <a:endParaRPr lang="lt-LT"/>
          </a:p>
        </c:txPr>
        <c:crossAx val="1582565541"/>
        <c:crosses val="autoZero"/>
        <c:auto val="1"/>
        <c:lblAlgn val="ctr"/>
        <c:lblOffset val="100"/>
        <c:noMultiLvlLbl val="1"/>
      </c:catAx>
      <c:valAx>
        <c:axId val="1582565541"/>
        <c:scaling>
          <c:orientation val="minMax"/>
        </c:scaling>
        <c:delete val="1"/>
        <c:axPos val="b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0%" sourceLinked="1"/>
        <c:majorTickMark val="none"/>
        <c:minorTickMark val="none"/>
        <c:tickLblPos val="nextTo"/>
        <c:crossAx val="234967054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2896781727122"/>
          <c:y val="5.1648882336080823E-2"/>
          <c:w val="0.4753610038817595"/>
          <c:h val="0.9119396477841954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D1-4275-AAFE-22CCE91E09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D1-4275-AAFE-22CCE91E09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D1-4275-AAFE-22CCE91E09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D1-4275-AAFE-22CCE91E09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Sheet4!$A$1:$A$4</c:f>
              <c:strCache>
                <c:ptCount val="4"/>
                <c:pt idx="0">
                  <c:v>Kelionę susiorganizavo patys</c:v>
                </c:pt>
                <c:pt idx="1">
                  <c:v>Kelionių agentūros paketas: individuali kelionė</c:v>
                </c:pt>
                <c:pt idx="2">
                  <c:v>Kelionių agentūros paketas: grupinė kelionė</c:v>
                </c:pt>
                <c:pt idx="3">
                  <c:v>Kita</c:v>
                </c:pt>
              </c:strCache>
            </c:strRef>
          </c:cat>
          <c:val>
            <c:numRef>
              <c:f>Sheet4!$B$1:$B$4</c:f>
              <c:numCache>
                <c:formatCode>0%</c:formatCode>
                <c:ptCount val="4"/>
                <c:pt idx="0">
                  <c:v>0.82499999999999996</c:v>
                </c:pt>
                <c:pt idx="1">
                  <c:v>8.5000000000000006E-2</c:v>
                </c:pt>
                <c:pt idx="2">
                  <c:v>8.5000000000000006E-2</c:v>
                </c:pt>
                <c:pt idx="3" formatCode="0.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D1-4275-AAFE-22CCE91E0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8976019342844103"/>
          <c:w val="0.41106722249485256"/>
          <c:h val="0.52300503360899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7" name="Google Shape;5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3" name="Google Shape;59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1" name="Google Shape;6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2" name="Google Shape;6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43" name="Google Shape;64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9" name="Google Shape;6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8" name="Google Shape;67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1" name="Google Shape;6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>
          <a:extLst>
            <a:ext uri="{FF2B5EF4-FFF2-40B4-BE49-F238E27FC236}">
              <a16:creationId xmlns:a16="http://schemas.microsoft.com/office/drawing/2014/main" id="{96833029-E954-AF26-5006-F40600C7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:notes">
            <a:extLst>
              <a:ext uri="{FF2B5EF4-FFF2-40B4-BE49-F238E27FC236}">
                <a16:creationId xmlns:a16="http://schemas.microsoft.com/office/drawing/2014/main" id="{D7A39D1E-1AF7-8258-75B8-36AAE7997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63:notes">
            <a:extLst>
              <a:ext uri="{FF2B5EF4-FFF2-40B4-BE49-F238E27FC236}">
                <a16:creationId xmlns:a16="http://schemas.microsoft.com/office/drawing/2014/main" id="{C5C85362-8F48-06BC-3975-500B4BB9C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365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0" name="Google Shape;70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3" name="Google Shape;71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1" name="Google Shape;73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6" name="Google Shape;74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4" name="Google Shape;7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7" name="Google Shape;7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4" name="Google Shape;77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9" name="Google Shape;5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3" name="Google Shape;5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5" name="Google Shape;35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94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094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1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83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 dirty="0"/>
            </a:br>
            <a:r>
              <a:rPr lang="lt-LT" sz="2000" dirty="0"/>
              <a:t>Prancūzijos turistų kiekybinio tyrimo ataskaita</a:t>
            </a:r>
            <a:endParaRPr sz="3200" dirty="0"/>
          </a:p>
        </p:txBody>
      </p:sp>
      <p:sp>
        <p:nvSpPr>
          <p:cNvPr id="530" name="Google Shape;530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031908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respondentų savo kelionės metu aplankė tik Lietuvą. Mažiau nei penktadaliui respondentų Lietuva buvo vienas iš kelionės tikslų.</a:t>
            </a:r>
            <a:endParaRPr sz="1800" dirty="0"/>
          </a:p>
        </p:txBody>
      </p:sp>
      <p:sp>
        <p:nvSpPr>
          <p:cNvPr id="596" name="Google Shape;596;p47"/>
          <p:cNvSpPr txBox="1"/>
          <p:nvPr/>
        </p:nvSpPr>
        <p:spPr>
          <a:xfrm>
            <a:off x="473885" y="108017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24AB0A-ECD9-F60C-1166-CB23678718AD}"/>
              </a:ext>
            </a:extLst>
          </p:cNvPr>
          <p:cNvGraphicFramePr>
            <a:graphicFrameLocks/>
          </p:cNvGraphicFramePr>
          <p:nvPr/>
        </p:nvGraphicFramePr>
        <p:xfrm>
          <a:off x="1629907" y="1799694"/>
          <a:ext cx="7983794" cy="411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>
            <a:spLocks noGrp="1"/>
          </p:cNvSpPr>
          <p:nvPr>
            <p:ph type="title"/>
          </p:nvPr>
        </p:nvSpPr>
        <p:spPr>
          <a:xfrm>
            <a:off x="427921" y="398008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Daugelis keliautojų į Lietuvą keliavo su suaugusiais šeimos nariais, mažiau nei trečdalis – su draugais, mažesnė dalis keliavo vieni.</a:t>
            </a:r>
            <a:endParaRPr sz="1800" dirty="0"/>
          </a:p>
        </p:txBody>
      </p:sp>
      <p:sp>
        <p:nvSpPr>
          <p:cNvPr id="604" name="Google Shape;604;p48"/>
          <p:cNvSpPr txBox="1"/>
          <p:nvPr/>
        </p:nvSpPr>
        <p:spPr>
          <a:xfrm>
            <a:off x="427921" y="109458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0000-0000FCAC1367}"/>
              </a:ext>
            </a:extLst>
          </p:cNvPr>
          <p:cNvGraphicFramePr>
            <a:graphicFrameLocks/>
          </p:cNvGraphicFramePr>
          <p:nvPr/>
        </p:nvGraphicFramePr>
        <p:xfrm>
          <a:off x="3511530" y="1479755"/>
          <a:ext cx="8122842" cy="486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respondentų kelionę į Lietuvą planavo savarankiškai (83 %). Tuo tarpu tie, kurie keliavo su kelionių agentūra, rinkosi tiek individualios kelionės paketą, tiek grupinę kelionę.</a:t>
            </a:r>
            <a:endParaRPr sz="1800" dirty="0"/>
          </a:p>
        </p:txBody>
      </p:sp>
      <p:sp>
        <p:nvSpPr>
          <p:cNvPr id="612" name="Google Shape;612;p4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2E1A91-AEB3-1287-3DAC-F67F9D0D792C}"/>
              </a:ext>
            </a:extLst>
          </p:cNvPr>
          <p:cNvGraphicFramePr>
            <a:graphicFrameLocks/>
          </p:cNvGraphicFramePr>
          <p:nvPr/>
        </p:nvGraphicFramePr>
        <p:xfrm>
          <a:off x="1730477" y="1812466"/>
          <a:ext cx="8091949" cy="421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pusė respondentų planuojant kelionę naudojasi paieškos sistemomis. Respondento artimoji aplinka (draugai, šeima, kolegos) yra kitas pagal dažnumą informacijos šaltinis. </a:t>
            </a:r>
            <a:endParaRPr sz="1800" dirty="0"/>
          </a:p>
        </p:txBody>
      </p:sp>
      <p:sp>
        <p:nvSpPr>
          <p:cNvPr id="625" name="Google Shape;625;p51"/>
          <p:cNvSpPr txBox="1"/>
          <p:nvPr/>
        </p:nvSpPr>
        <p:spPr>
          <a:xfrm>
            <a:off x="396606" y="109458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0000-00000C3D7941}"/>
              </a:ext>
            </a:extLst>
          </p:cNvPr>
          <p:cNvGraphicFramePr>
            <a:graphicFrameLocks/>
          </p:cNvGraphicFramePr>
          <p:nvPr/>
        </p:nvGraphicFramePr>
        <p:xfrm>
          <a:off x="2170828" y="1371600"/>
          <a:ext cx="8807585" cy="533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3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084581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teigė, kad jų pasirinkimą apsilankyti Lietuvoje labiausiai lėmė lengvas atvykimas, Lietuvos kultūros pažinimas ir vietinio maisto bei gėrimų išbandymas.</a:t>
            </a:r>
            <a:endParaRPr sz="1800" dirty="0"/>
          </a:p>
        </p:txBody>
      </p:sp>
      <p:sp>
        <p:nvSpPr>
          <p:cNvPr id="638" name="Google Shape;638;p53"/>
          <p:cNvSpPr txBox="1"/>
          <p:nvPr/>
        </p:nvSpPr>
        <p:spPr>
          <a:xfrm>
            <a:off x="396606" y="1174118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3"/>
          <p:cNvSpPr txBox="1"/>
          <p:nvPr/>
        </p:nvSpPr>
        <p:spPr>
          <a:xfrm>
            <a:off x="473885" y="6332706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73A256-8319-764D-6319-DB908B5DA722}"/>
              </a:ext>
            </a:extLst>
          </p:cNvPr>
          <p:cNvGraphicFramePr>
            <a:graphicFrameLocks/>
          </p:cNvGraphicFramePr>
          <p:nvPr/>
        </p:nvGraphicFramePr>
        <p:xfrm>
          <a:off x="791209" y="1592825"/>
          <a:ext cx="10869850" cy="440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78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1800" dirty="0"/>
              <a:t>Daugiau nei pusė respondentų viešnagės Lietuvoje metu apsistojo viešbutyje, ketvirtadalis – nuomojamame būste (bute, name ar kambaryje).</a:t>
            </a:r>
            <a:r>
              <a:rPr lang="en-US" sz="1800" dirty="0"/>
              <a:t> </a:t>
            </a:r>
            <a:r>
              <a:rPr lang="lt-LT" sz="1800" dirty="0"/>
              <a:t>Didžioji dalis respondentų į Lietuvą atvyko lėktuvu.</a:t>
            </a:r>
            <a:endParaRPr sz="1800" dirty="0"/>
          </a:p>
        </p:txBody>
      </p:sp>
      <p:sp>
        <p:nvSpPr>
          <p:cNvPr id="646" name="Google Shape;646;p58"/>
          <p:cNvSpPr txBox="1"/>
          <p:nvPr/>
        </p:nvSpPr>
        <p:spPr>
          <a:xfrm>
            <a:off x="473885" y="119748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8"/>
          <p:cNvSpPr txBox="1"/>
          <p:nvPr/>
        </p:nvSpPr>
        <p:spPr>
          <a:xfrm>
            <a:off x="6828505" y="1197482"/>
            <a:ext cx="476064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 title="Chart">
            <a:extLst>
              <a:ext uri="{FF2B5EF4-FFF2-40B4-BE49-F238E27FC236}">
                <a16:creationId xmlns:a16="http://schemas.microsoft.com/office/drawing/2014/main" id="{00000000-0008-0000-0000-0000ADACBB4A}"/>
              </a:ext>
            </a:extLst>
          </p:cNvPr>
          <p:cNvGraphicFramePr>
            <a:graphicFrameLocks/>
          </p:cNvGraphicFramePr>
          <p:nvPr/>
        </p:nvGraphicFramePr>
        <p:xfrm>
          <a:off x="0" y="1710799"/>
          <a:ext cx="6284339" cy="451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000-00004E96880F}"/>
              </a:ext>
            </a:extLst>
          </p:cNvPr>
          <p:cNvGraphicFramePr>
            <a:graphicFrameLocks/>
          </p:cNvGraphicFramePr>
          <p:nvPr/>
        </p:nvGraphicFramePr>
        <p:xfrm>
          <a:off x="5470388" y="1739777"/>
          <a:ext cx="6118759" cy="44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Ketvirtadalis respondentų Lietuvoje apsistojo dviem naktims, kiek mažesnė dalis – trims naktims.</a:t>
            </a:r>
            <a:endParaRPr sz="1800" dirty="0"/>
          </a:p>
        </p:txBody>
      </p:sp>
      <p:sp>
        <p:nvSpPr>
          <p:cNvPr id="672" name="Google Shape;672;p58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62A52A-072A-6783-5335-7D5C76139DB2}"/>
              </a:ext>
            </a:extLst>
          </p:cNvPr>
          <p:cNvGraphicFramePr>
            <a:graphicFrameLocks/>
          </p:cNvGraphicFramePr>
          <p:nvPr/>
        </p:nvGraphicFramePr>
        <p:xfrm>
          <a:off x="895090" y="1363583"/>
          <a:ext cx="10869850" cy="450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664;p60">
            <a:extLst>
              <a:ext uri="{FF2B5EF4-FFF2-40B4-BE49-F238E27FC236}">
                <a16:creationId xmlns:a16="http://schemas.microsoft.com/office/drawing/2014/main" id="{29FA7310-B248-F17F-1D52-56DC49EBEE02}"/>
              </a:ext>
            </a:extLst>
          </p:cNvPr>
          <p:cNvSpPr/>
          <p:nvPr/>
        </p:nvSpPr>
        <p:spPr>
          <a:xfrm>
            <a:off x="8285027" y="1812466"/>
            <a:ext cx="2211839" cy="1105146"/>
          </a:xfrm>
          <a:prstGeom prst="wedgeRoundRectCallout">
            <a:avLst>
              <a:gd name="adj1" fmla="val -113337"/>
              <a:gd name="adj2" fmla="val 52630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</a:t>
            </a:r>
            <a:r>
              <a:rPr lang="lt-LT" sz="2000" b="1" dirty="0">
                <a:solidFill>
                  <a:schemeClr val="lt1"/>
                </a:solidFill>
              </a:rPr>
              <a:t>3,9</a:t>
            </a: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nakvynės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Ketvirtadalis respondentų viešnagės Lietuvoje metu planuoja išleisti nuo 101 iki 300 eurų vienam asmeniui arba nuo 501 iki 1000 eurų vienam asmeniui, mažesnė dalis nuo 301 iki 500 eurų.</a:t>
            </a:r>
            <a:endParaRPr dirty="0"/>
          </a:p>
        </p:txBody>
      </p:sp>
      <p:sp>
        <p:nvSpPr>
          <p:cNvPr id="681" name="Google Shape;681;p5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0000-000071319A79}"/>
              </a:ext>
            </a:extLst>
          </p:cNvPr>
          <p:cNvGraphicFramePr>
            <a:graphicFrameLocks/>
          </p:cNvGraphicFramePr>
          <p:nvPr/>
        </p:nvGraphicFramePr>
        <p:xfrm>
          <a:off x="3583138" y="1542794"/>
          <a:ext cx="7367891" cy="504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ramus poilsis gamtoje, tradicinių patiekalų ragavimas, pažintinių vietų lankymas didžiuosiuose miestuose.</a:t>
            </a:r>
            <a:endParaRPr sz="1800" dirty="0"/>
          </a:p>
        </p:txBody>
      </p:sp>
      <p:sp>
        <p:nvSpPr>
          <p:cNvPr id="694" name="Google Shape;694;p61"/>
          <p:cNvSpPr txBox="1"/>
          <p:nvPr/>
        </p:nvSpPr>
        <p:spPr>
          <a:xfrm>
            <a:off x="396606" y="102146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54B447-72D1-6757-991B-D1585B89F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17326"/>
              </p:ext>
            </p:extLst>
          </p:nvPr>
        </p:nvGraphicFramePr>
        <p:xfrm>
          <a:off x="1451610" y="1280161"/>
          <a:ext cx="93726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>
          <a:extLst>
            <a:ext uri="{FF2B5EF4-FFF2-40B4-BE49-F238E27FC236}">
              <a16:creationId xmlns:a16="http://schemas.microsoft.com/office/drawing/2014/main" id="{D932C13D-D22E-4975-A6BA-F9ECA139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>
            <a:extLst>
              <a:ext uri="{FF2B5EF4-FFF2-40B4-BE49-F238E27FC236}">
                <a16:creationId xmlns:a16="http://schemas.microsoft.com/office/drawing/2014/main" id="{60B06E3A-6083-033C-1632-6381E7128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819110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Mažiau nei penktadalis respondentų kaip pagrindinį kelionės tikslą rinkosi – pažintinių vietų lankymą didmiesčiuose. Mažesnė dalis – ramų poilsį gamtoje.</a:t>
            </a:r>
            <a:endParaRPr sz="1800" dirty="0"/>
          </a:p>
        </p:txBody>
      </p:sp>
      <p:sp>
        <p:nvSpPr>
          <p:cNvPr id="683" name="Google Shape;683;p63">
            <a:extLst>
              <a:ext uri="{FF2B5EF4-FFF2-40B4-BE49-F238E27FC236}">
                <a16:creationId xmlns:a16="http://schemas.microsoft.com/office/drawing/2014/main" id="{614827D8-5353-6334-0074-390900D30D08}"/>
              </a:ext>
            </a:extLst>
          </p:cNvPr>
          <p:cNvSpPr txBox="1"/>
          <p:nvPr/>
        </p:nvSpPr>
        <p:spPr>
          <a:xfrm>
            <a:off x="396607" y="106832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3">
            <a:extLst>
              <a:ext uri="{FF2B5EF4-FFF2-40B4-BE49-F238E27FC236}">
                <a16:creationId xmlns:a16="http://schemas.microsoft.com/office/drawing/2014/main" id="{B50679A4-C873-AD43-EAE2-A12E7FB11282}"/>
              </a:ext>
            </a:extLst>
          </p:cNvPr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1681F1-A436-2C7A-B6DF-B8747EF45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04724"/>
              </p:ext>
            </p:extLst>
          </p:nvPr>
        </p:nvGraphicFramePr>
        <p:xfrm>
          <a:off x="1383030" y="1257300"/>
          <a:ext cx="9372600" cy="522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71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901280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Geriausiai įvertintos veiklos viešnagės Lietuvoje metu – medicininis turizmas, vietinės kultūros, papročių ir tradicijų pažinimas bei žygiai gamtoje.</a:t>
            </a:r>
            <a:endParaRPr dirty="0"/>
          </a:p>
        </p:txBody>
      </p:sp>
      <p:sp>
        <p:nvSpPr>
          <p:cNvPr id="703" name="Google Shape;703;p62"/>
          <p:cNvSpPr txBox="1"/>
          <p:nvPr/>
        </p:nvSpPr>
        <p:spPr>
          <a:xfrm>
            <a:off x="396606" y="95199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2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069941-83AE-B4B4-CC2E-5F7EBF54C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23338"/>
              </p:ext>
            </p:extLst>
          </p:nvPr>
        </p:nvGraphicFramePr>
        <p:xfrm>
          <a:off x="1417320" y="1268730"/>
          <a:ext cx="9372600" cy="503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palankiausiai įvertino galimybę susikalbėti angliškai ar kitomis plačiai vartojamomis kalbomis bei „Wi-Fi“ ir interneto ryšio prieinamumą.</a:t>
            </a:r>
            <a:endParaRPr sz="1800" dirty="0"/>
          </a:p>
        </p:txBody>
      </p:sp>
      <p:sp>
        <p:nvSpPr>
          <p:cNvPr id="716" name="Google Shape;716;p64"/>
          <p:cNvSpPr txBox="1"/>
          <p:nvPr/>
        </p:nvSpPr>
        <p:spPr>
          <a:xfrm>
            <a:off x="395745" y="117007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4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1D3D31-4936-AB49-495B-1376112F8E2F}"/>
              </a:ext>
            </a:extLst>
          </p:cNvPr>
          <p:cNvGraphicFramePr>
            <a:graphicFrameLocks/>
          </p:cNvGraphicFramePr>
          <p:nvPr/>
        </p:nvGraphicFramePr>
        <p:xfrm>
          <a:off x="167147" y="1411181"/>
          <a:ext cx="13116234" cy="509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Net 7 iš 10 keliautojų teigia, kad viešnagė Lietuvoje </a:t>
            </a:r>
            <a:r>
              <a:rPr lang="en-US" sz="1800" dirty="0"/>
              <a:t>vir</a:t>
            </a:r>
            <a:r>
              <a:rPr lang="lt-LT" sz="1800" dirty="0"/>
              <a:t>šijo ar net gerokai viršijo jų lūkesčius. Dar trečdalis nurodė, kad atitiko lūkesčius.</a:t>
            </a:r>
            <a:endParaRPr sz="1800" dirty="0"/>
          </a:p>
        </p:txBody>
      </p:sp>
      <p:sp>
        <p:nvSpPr>
          <p:cNvPr id="735" name="Google Shape;735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EE90C0-3CCF-47E2-9F78-FA96F9C3F6DC}"/>
              </a:ext>
            </a:extLst>
          </p:cNvPr>
          <p:cNvGraphicFramePr>
            <a:graphicFrameLocks/>
          </p:cNvGraphicFramePr>
          <p:nvPr/>
        </p:nvGraphicFramePr>
        <p:xfrm>
          <a:off x="1983285" y="1438009"/>
          <a:ext cx="8447313" cy="4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92B6A-F2F1-B81C-8047-339AF6FABEA8}"/>
              </a:ext>
            </a:extLst>
          </p:cNvPr>
          <p:cNvSpPr txBox="1"/>
          <p:nvPr/>
        </p:nvSpPr>
        <p:spPr>
          <a:xfrm>
            <a:off x="278108" y="949973"/>
            <a:ext cx="8759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Atsižvelgiant į Jūsų lūkesčius prieš atvykstant į Lietuvą ir faktinę patirtį, ar Lietuva atitiko Jūsų lūkesčius?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1DB9F8-1C01-B6A2-8BA1-37CFEBB97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782223"/>
              </p:ext>
            </p:extLst>
          </p:nvPr>
        </p:nvGraphicFramePr>
        <p:xfrm>
          <a:off x="1283746" y="1717885"/>
          <a:ext cx="4577715" cy="404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37A76F-89DB-9234-789F-6C6BD9983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18798"/>
              </p:ext>
            </p:extLst>
          </p:nvPr>
        </p:nvGraphicFramePr>
        <p:xfrm>
          <a:off x="6748600" y="1717885"/>
          <a:ext cx="4572000" cy="386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94 %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088DD6-ECDE-5F85-6EEC-8C4838CB5E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06340"/>
              </p:ext>
            </p:extLst>
          </p:nvPr>
        </p:nvGraphicFramePr>
        <p:xfrm>
          <a:off x="1312408" y="1850572"/>
          <a:ext cx="4581525" cy="388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0E6CC1-426F-1352-27F3-09E02B745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173561"/>
              </p:ext>
            </p:extLst>
          </p:nvPr>
        </p:nvGraphicFramePr>
        <p:xfrm>
          <a:off x="6469397" y="1763487"/>
          <a:ext cx="4577715" cy="411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907600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Respondentus labiausiai sužavėjo – šalies istorija, tradicijos, muziejai bei žmonių svetingumas ir  draugiškumas, taip pat miestai ir jų architektūra bei Lietuvos gamta.</a:t>
            </a:r>
            <a:endParaRPr sz="1800" dirty="0"/>
          </a:p>
        </p:txBody>
      </p:sp>
      <p:sp>
        <p:nvSpPr>
          <p:cNvPr id="749" name="Google Shape;749;p68"/>
          <p:cNvSpPr txBox="1"/>
          <p:nvPr/>
        </p:nvSpPr>
        <p:spPr>
          <a:xfrm>
            <a:off x="396606" y="111212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F1D2F9-9448-5832-7A47-05080C2DF5AE}"/>
              </a:ext>
            </a:extLst>
          </p:cNvPr>
          <p:cNvGraphicFramePr>
            <a:graphicFrameLocks/>
          </p:cNvGraphicFramePr>
          <p:nvPr/>
        </p:nvGraphicFramePr>
        <p:xfrm>
          <a:off x="1759974" y="1356852"/>
          <a:ext cx="9429136" cy="494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respondentų nurodė, kad viešnagės Lietuvoje metu jiems nieko netrūko – priešingai, daugelis akcentavo privalumus. Vis dėlto tarp atsakymų pasitaikė pastabų dėl susikalbėjimo sunkumų, didelių kainų.</a:t>
            </a:r>
            <a:endParaRPr sz="1800" dirty="0"/>
          </a:p>
        </p:txBody>
      </p:sp>
      <p:sp>
        <p:nvSpPr>
          <p:cNvPr id="757" name="Google Shape;757;p70"/>
          <p:cNvSpPr txBox="1"/>
          <p:nvPr/>
        </p:nvSpPr>
        <p:spPr>
          <a:xfrm>
            <a:off x="396606" y="1256285"/>
            <a:ext cx="10890726" cy="2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0C3FE57-C300-0232-CC56-60783E1DF327}"/>
              </a:ext>
            </a:extLst>
          </p:cNvPr>
          <p:cNvGraphicFramePr>
            <a:graphicFrameLocks/>
          </p:cNvGraphicFramePr>
          <p:nvPr/>
        </p:nvGraphicFramePr>
        <p:xfrm>
          <a:off x="1091381" y="1661653"/>
          <a:ext cx="10726993" cy="472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70" name="Google Shape;770;p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body" idx="3"/>
          </p:nvPr>
        </p:nvSpPr>
        <p:spPr>
          <a:xfrm>
            <a:off x="6638596" y="1281566"/>
            <a:ext cx="4629171" cy="488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</a:pPr>
            <a:r>
              <a:rPr lang="lt-LT" sz="1300" b="1" dirty="0"/>
              <a:t>Atvykimo aplinkybės: </a:t>
            </a:r>
            <a:r>
              <a:rPr lang="lt-LT" sz="1300" dirty="0"/>
              <a:t>Dažniausia apsilankymo Lietuvoje priežastis – atostogos. Daugiau nei penktadalis </a:t>
            </a:r>
            <a:r>
              <a:rPr lang="nn-NO" sz="1300" dirty="0"/>
              <a:t>atvyksta aplankyti draugų</a:t>
            </a:r>
            <a:r>
              <a:rPr lang="lt-LT" sz="1300" dirty="0"/>
              <a:t>, mažesnė dalis </a:t>
            </a:r>
            <a:r>
              <a:rPr lang="nn-NO" sz="1300" dirty="0"/>
              <a:t>verslo reikalais</a:t>
            </a:r>
            <a:r>
              <a:rPr lang="lt-LT" sz="1300" dirty="0"/>
              <a:t>. 75% respondentų savo kelionės metu aplankė tik Lietuvą, o 19% – dar ir kitas šalis. Į Lietuvą dažniausiai keliaujama su suaugusiais šeimos nariais (39 %) arba draugais (30 %), o vieni keliauja apie ketvirtadalį turistų. Dauguma kelionę planavo savarankiškai (83 %), o kelionės paketą rinkosi tik maža dalis keliautojų.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lt-LT" sz="1300" b="1" dirty="0"/>
              <a:t>Informacijos šaltiniai: </a:t>
            </a:r>
            <a:r>
              <a:rPr lang="lt-LT" sz="1300" dirty="0"/>
              <a:t>dažniausiai naudojami informacijos šaltiniai – paieškos sistemos (52 %) ir artimoji aplinka (42 %). </a:t>
            </a:r>
          </a:p>
          <a:p>
            <a:pPr marL="0" lvl="0" indent="0">
              <a:lnSpc>
                <a:spcPct val="120000"/>
              </a:lnSpc>
            </a:pPr>
            <a:r>
              <a:rPr lang="lt-LT" sz="1300" b="1" dirty="0"/>
              <a:t>Motyvai aplankyti Lietuvą:</a:t>
            </a:r>
            <a:r>
              <a:rPr lang="lt-LT" sz="1300" dirty="0"/>
              <a:t> 8 iš 10 respondentų teigė, kad jų pasirinkimą apsilankyti Lietuvoje labiausiai lėmė lengvas atvykimas, Lietuvos kultūros pažinimas ir vietinio maisto bei gėrimų išbandymas.</a:t>
            </a:r>
          </a:p>
          <a:p>
            <a:pPr marL="0" lvl="0" indent="0">
              <a:lnSpc>
                <a:spcPct val="120000"/>
              </a:lnSpc>
            </a:pPr>
            <a:r>
              <a:rPr lang="lt-LT" sz="1300" b="1" dirty="0"/>
              <a:t>Apgyvendinimas ir transportas: </a:t>
            </a:r>
            <a:r>
              <a:rPr lang="lt-LT" sz="1300" dirty="0"/>
              <a:t>daugiau nei pusė respondentų apsistojo viešbutyje (54 %), o ketvirtadalis – nuomojamame būste. Net 89 % į Lietuvą atvyko lėktuvu, o likusi dalis rinkosi automobilį, autobusą ar kitą transportą.</a:t>
            </a:r>
            <a:endParaRPr sz="13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7" name="Google Shape;777;p72"/>
          <p:cNvSpPr txBox="1">
            <a:spLocks noGrp="1"/>
          </p:cNvSpPr>
          <p:nvPr>
            <p:ph type="body" idx="3"/>
          </p:nvPr>
        </p:nvSpPr>
        <p:spPr>
          <a:xfrm>
            <a:off x="6491009" y="1447154"/>
            <a:ext cx="5199546" cy="520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1200" b="1" dirty="0"/>
              <a:t>     </a:t>
            </a:r>
            <a:r>
              <a:rPr lang="lt-LT" sz="1300" b="1" dirty="0"/>
              <a:t>Kelionės trukmė ir biudžetas:</a:t>
            </a:r>
            <a:r>
              <a:rPr lang="lt-LT" sz="1300" dirty="0"/>
              <a:t> vidutinė Prancūzijos keliautojų viešnagės trukmė – 3,9 nakvynės. Ketvirtadalis respondentų viešnagės Lietuvoje metu planuoja išleisti nuo 101 iki 300 eurų vienam asmeniui arba nuo 501 iki 1000 eurų vienam asmeniui, mažesnė dalis nuo 301 iki 500 eurų.</a:t>
            </a:r>
          </a:p>
          <a:p>
            <a:pPr>
              <a:lnSpc>
                <a:spcPct val="100000"/>
              </a:lnSpc>
            </a:pPr>
            <a:r>
              <a:rPr lang="lt-LT" sz="1300" b="1" dirty="0"/>
              <a:t>     Kelionės veiklos ir patirties vertinimas:</a:t>
            </a:r>
            <a:r>
              <a:rPr lang="lt-LT" sz="1300" dirty="0"/>
              <a:t> dažniausios veiklos viešnagės metu – ramus poilsis gamtoje (43 %), vietinių patiekalų ragavimas (40 %) ir didžiųjų miestų lankymas (40 %). Geriausiai įvertintos veiklos – medicininis turizmas, žygiai gamtoje, vietinės kultūros pažinimas, kultūros renginiai ir ramus poilsis gamtoje. Respondentai geriausiai įvertino galimybę susikalbėti angliškai ir kitomis kalbomis (82 %), Wi-Fi pasiekiamumą (78%), lengvą orientavimąsi ir vietinių gyventojų draugiškumą (75%). Vidutiniai vertinimai: 9,5/10 – įspūdis apie Lietuvą, 9/10 – kelionės įspūdis, 94 </a:t>
            </a:r>
            <a:r>
              <a:rPr lang="ru-RU" sz="1300" dirty="0"/>
              <a:t>%</a:t>
            </a:r>
            <a:r>
              <a:rPr lang="lt-LT" sz="1300" dirty="0"/>
              <a:t> – rekomenduotų draugams apsilankyti Lietuvoje. 99% keliautojų nurodė, kad viešnagė atitiko arba viršijo lūkesčius.</a:t>
            </a:r>
          </a:p>
          <a:p>
            <a:pPr>
              <a:lnSpc>
                <a:spcPct val="100000"/>
              </a:lnSpc>
            </a:pPr>
            <a:r>
              <a:rPr lang="lt-LT" sz="1300" b="1" dirty="0"/>
              <a:t>     Keliautojų atsiliepimai:</a:t>
            </a:r>
            <a:r>
              <a:rPr lang="lt-LT" sz="1300" dirty="0"/>
              <a:t> respondentus labiausiai sužavėjo šalies istorija, žmonių draugiškumas, miestai ir jų architektūra ir Lietuvos gamta. Dauguma respondentų nurodė, kad viešnagės Lietuvoje metu jiems nieko netrūko – priešingai, daugelis akcentavo privalumus. Vis dėlto tarp atsakymų pasitaikė pastabų dėl susikalbėjimo sunkumų, didelių kainų. </a:t>
            </a:r>
            <a:endParaRPr sz="1300" dirty="0"/>
          </a:p>
        </p:txBody>
      </p:sp>
      <p:sp>
        <p:nvSpPr>
          <p:cNvPr id="778" name="Google Shape;778;p72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779" name="Google Shape;779;p72"/>
          <p:cNvPicPr preferRelativeResize="0"/>
          <p:nvPr/>
        </p:nvPicPr>
        <p:blipFill rotWithShape="1">
          <a:blip r:embed="rId3">
            <a:alphaModFix/>
          </a:blip>
          <a:srcRect b="7973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66360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bent vieną naktį Lietuvoje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/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JAV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Nyderlandai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Izraelis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Latvija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Estija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Italija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 dirty="0"/>
                        <a:t>Prancūzija</a:t>
                      </a:r>
                      <a:endParaRPr sz="1350" b="1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/>
                        <a:t>Danija</a:t>
                      </a:r>
                      <a:endParaRPr sz="1350" b="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lt-LT" dirty="0"/>
              <a:t>Prancūzijos respondentų charakteristikos</a:t>
            </a:r>
            <a:endParaRPr sz="1200" dirty="0"/>
          </a:p>
        </p:txBody>
      </p:sp>
      <p:graphicFrame>
        <p:nvGraphicFramePr>
          <p:cNvPr id="562" name="Google Shape;562;p48"/>
          <p:cNvGraphicFramePr/>
          <p:nvPr/>
        </p:nvGraphicFramePr>
        <p:xfrm>
          <a:off x="2201455" y="1091302"/>
          <a:ext cx="3894550" cy="5400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N=200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Lytis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Moterys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114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Vyrai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Amžius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18-29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30-39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40-49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50-59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60-69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70 m. ir daugiau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Lankymosi priežastis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Atostogos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Draugų vizitai</a:t>
                      </a:r>
                      <a:endParaRPr lang="lt-LT"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 err="1"/>
                        <a:t>Verslo</a:t>
                      </a:r>
                      <a:r>
                        <a:rPr lang="en-US" sz="1200" u="none" strike="noStrike" cap="none" dirty="0"/>
                        <a:t> </a:t>
                      </a:r>
                      <a:r>
                        <a:rPr lang="en-US" sz="1200" u="none" strike="noStrike" cap="none" dirty="0" err="1"/>
                        <a:t>reikalai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Konferencija, seminaras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Sveikatos gerinimas, SPA</a:t>
                      </a:r>
                      <a:endParaRPr lang="lt-LT"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 err="1"/>
                        <a:t>Tranzitin</a:t>
                      </a:r>
                      <a:r>
                        <a:rPr lang="lt-LT" sz="1200" u="none" strike="noStrike" cap="none" dirty="0"/>
                        <a:t>ė kelionė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Medicininis gydymas</a:t>
                      </a:r>
                      <a:endParaRPr lang="lt-LT"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Keliavimo būdas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Kelionę susiorganizavo patys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165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Keliavo per kelionių agentūrą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2" name="Google Shape;567;p6">
            <a:extLst>
              <a:ext uri="{FF2B5EF4-FFF2-40B4-BE49-F238E27FC236}">
                <a16:creationId xmlns:a16="http://schemas.microsoft.com/office/drawing/2014/main" id="{6FED3F0A-D237-C3F9-A4D9-4831B5411C9E}"/>
              </a:ext>
            </a:extLst>
          </p:cNvPr>
          <p:cNvGraphicFramePr/>
          <p:nvPr/>
        </p:nvGraphicFramePr>
        <p:xfrm>
          <a:off x="5965364" y="1325057"/>
          <a:ext cx="4751797" cy="103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 title="Chart">
            <a:extLst>
              <a:ext uri="{FF2B5EF4-FFF2-40B4-BE49-F238E27FC236}">
                <a16:creationId xmlns:a16="http://schemas.microsoft.com/office/drawing/2014/main" id="{00000000-0008-0000-0000-0000721C1037}"/>
              </a:ext>
            </a:extLst>
          </p:cNvPr>
          <p:cNvGraphicFramePr>
            <a:graphicFrameLocks/>
          </p:cNvGraphicFramePr>
          <p:nvPr/>
        </p:nvGraphicFramePr>
        <p:xfrm>
          <a:off x="5839652" y="2252459"/>
          <a:ext cx="2999548" cy="183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00000000-0008-0000-0000-0000703DC355}"/>
              </a:ext>
            </a:extLst>
          </p:cNvPr>
          <p:cNvGraphicFramePr>
            <a:graphicFrameLocks/>
          </p:cNvGraphicFramePr>
          <p:nvPr/>
        </p:nvGraphicFramePr>
        <p:xfrm>
          <a:off x="5782502" y="3764298"/>
          <a:ext cx="4364388" cy="20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01FDBA-5C4B-F3A0-2FCE-E22EA5CB0AC7}"/>
              </a:ext>
            </a:extLst>
          </p:cNvPr>
          <p:cNvGraphicFramePr>
            <a:graphicFrameLocks/>
          </p:cNvGraphicFramePr>
          <p:nvPr/>
        </p:nvGraphicFramePr>
        <p:xfrm>
          <a:off x="5967663" y="5690536"/>
          <a:ext cx="5897766" cy="103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9986259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Dažniausia apsilankymo Lietuvoje priežastis – atostogos. Daugiau nei penktadalis </a:t>
            </a:r>
            <a:r>
              <a:rPr lang="nn-NO" sz="1800" dirty="0"/>
              <a:t>atvyksta aplankyti draugų</a:t>
            </a:r>
            <a:r>
              <a:rPr lang="lt-LT" sz="1800" dirty="0"/>
              <a:t>, mažesnė dalis – </a:t>
            </a:r>
            <a:r>
              <a:rPr lang="nn-NO" sz="1800" dirty="0"/>
              <a:t>verslo reikalais</a:t>
            </a:r>
            <a:r>
              <a:rPr lang="lt-LT" sz="1800" dirty="0"/>
              <a:t>.</a:t>
            </a:r>
            <a:endParaRPr sz="1800" dirty="0"/>
          </a:p>
        </p:txBody>
      </p:sp>
      <p:sp>
        <p:nvSpPr>
          <p:cNvPr id="586" name="Google Shape;586;p10"/>
          <p:cNvSpPr txBox="1"/>
          <p:nvPr/>
        </p:nvSpPr>
        <p:spPr>
          <a:xfrm>
            <a:off x="427060" y="1086565"/>
            <a:ext cx="11368334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yra pagrindinė priežastis, dėl kurios lankotės Lietuvoje?                 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0"/>
          <p:cNvSpPr txBox="1"/>
          <p:nvPr/>
        </p:nvSpPr>
        <p:spPr>
          <a:xfrm>
            <a:off x="396606" y="1599393"/>
            <a:ext cx="10869850" cy="33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 Pagrindin</a:t>
            </a:r>
            <a:r>
              <a:rPr lang="lt-LT" b="1" dirty="0"/>
              <a:t>ė priežastis</a:t>
            </a: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lt-LT" b="1" dirty="0"/>
              <a:t>                         </a:t>
            </a: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Papildoma priežastis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19BE23-8FDE-6A30-3A68-4C5241FCB9E7}"/>
              </a:ext>
            </a:extLst>
          </p:cNvPr>
          <p:cNvGraphicFramePr>
            <a:graphicFrameLocks/>
          </p:cNvGraphicFramePr>
          <p:nvPr/>
        </p:nvGraphicFramePr>
        <p:xfrm>
          <a:off x="6946491" y="1993081"/>
          <a:ext cx="4572000" cy="405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564A9C-EE2F-9292-C7CA-ECD07EBD1003}"/>
              </a:ext>
            </a:extLst>
          </p:cNvPr>
          <p:cNvGraphicFramePr>
            <a:graphicFrameLocks/>
          </p:cNvGraphicFramePr>
          <p:nvPr/>
        </p:nvGraphicFramePr>
        <p:xfrm>
          <a:off x="997973" y="1938932"/>
          <a:ext cx="5717459" cy="419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1661</Words>
  <Application>Microsoft Office PowerPoint</Application>
  <PresentationFormat>Widescreen</PresentationFormat>
  <Paragraphs>187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Noto Sans Symbols</vt:lpstr>
      <vt:lpstr>Office Theme</vt:lpstr>
      <vt:lpstr>ATVYKSTAMASIS TURIZMAS LIETUVOJE  Prancūzijos turistų kiekybinio tyrimo ataskaita</vt:lpstr>
      <vt:lpstr>Turinys</vt:lpstr>
      <vt:lpstr>Tyrimo dizainas</vt:lpstr>
      <vt:lpstr>Informacija apie tyrimą</vt:lpstr>
      <vt:lpstr>Sociodemografinis respondentų paveikslas</vt:lpstr>
      <vt:lpstr>Prancūzijos respondentų charakteristikos</vt:lpstr>
      <vt:lpstr>Tyrimo rezultatai</vt:lpstr>
      <vt:lpstr>Atvykimo aplinkybės</vt:lpstr>
      <vt:lpstr>Dažniausia apsilankymo Lietuvoje priežastis – atostogos. Daugiau nei penktadalis atvyksta aplankyti draugų, mažesnė dalis – verslo reikalais.</vt:lpstr>
      <vt:lpstr>Dauguma respondentų savo kelionės metu aplankė tik Lietuvą. Mažiau nei penktadaliui respondentų Lietuva buvo vienas iš kelionės tikslų.</vt:lpstr>
      <vt:lpstr>Daugelis keliautojų į Lietuvą keliavo su suaugusiais šeimos nariais, mažiau nei trečdalis – su draugais, mažesnė dalis keliavo vieni.</vt:lpstr>
      <vt:lpstr>Dauguma respondentų kelionę į Lietuvą planavo savarankiškai (83 %). Tuo tarpu tie, kurie keliavo su kelionių agentūra, rinkosi tiek individualios kelionės paketą, tiek grupinę kelionę.</vt:lpstr>
      <vt:lpstr>Informacijos šaltiniai</vt:lpstr>
      <vt:lpstr>Daugiau nei pusė respondentų planuojant kelionę naudojasi paieškos sistemomis. Respondento artimoji aplinka (draugai, šeima, kolegos) yra kitas pagal dažnumą informacijos šaltinis. </vt:lpstr>
      <vt:lpstr>Motyvai aplankyti Lietuvą</vt:lpstr>
      <vt:lpstr>8 iš 10 respondentų teigė, kad jų pasirinkimą apsilankyti Lietuvoje labiausiai lėmė lengvas atvykimas, Lietuvos kultūros pažinimas ir vietinio maisto bei gėrimų išbandymas.</vt:lpstr>
      <vt:lpstr>Apgyvendinimas, transportas</vt:lpstr>
      <vt:lpstr>Daugiau nei pusė respondentų viešnagės Lietuvoje metu apsistojo viešbutyje, ketvirtadalis – nuomojamame būste (bute, name ar kambaryje). Didžioji dalis respondentų į Lietuvą atvyko lėktuvu.</vt:lpstr>
      <vt:lpstr>Kelionės trukmė ir biudžetas</vt:lpstr>
      <vt:lpstr>Ketvirtadalis respondentų Lietuvoje apsistojo dviem naktims, kiek mažesnė dalis – trims naktims.</vt:lpstr>
      <vt:lpstr>Ketvirtadalis respondentų viešnagės Lietuvoje metu planuoja išleisti nuo 101 iki 300 eurų vienam asmeniui arba nuo 501 iki 1000 eurų vienam asmeniui, mažesnė dalis nuo 301 iki 500 eurų.</vt:lpstr>
      <vt:lpstr>Kelionės veiklos</vt:lpstr>
      <vt:lpstr>Populiariausios veiklos kelionių Lietuvoje metu – ramus poilsis gamtoje, tradicinių patiekalų ragavimas, pažintinių vietų lankymas didžiuosiuose miestuose.</vt:lpstr>
      <vt:lpstr>Mažiau nei penktadalis respondentų kaip pagrindinį kelionės tikslą rinkosi – pažintinių vietų lankymą didmiesčiuose. Mažesnė dalis – ramų poilsį gamtoje.</vt:lpstr>
      <vt:lpstr>Geriausiai įvertintos veiklos viešnagės Lietuvoje metu – medicininis turizmas, vietinės kultūros, papročių ir tradicijų pažinimas bei žygiai gamtoje.</vt:lpstr>
      <vt:lpstr>Patirties vertinimas</vt:lpstr>
      <vt:lpstr>8 iš 10 respondentų palankiausiai įvertino galimybę susikalbėti angliškai ar kitomis plačiai vartojamomis kalbomis bei „Wi-Fi“ ir interneto ryšio prieinamumą.</vt:lpstr>
      <vt:lpstr>Net 7 iš 10 keliautojų teigia, kad viešnagė Lietuvoje viršijo ar net gerokai viršijo jų lūkesčius. Dar trečdalis nurodė, kad atitiko lūkesčius.</vt:lpstr>
      <vt:lpstr>Net 9 iš 10 keliautojų savo įspūdį tiek apie kelionę, tiek apie Lietuvą vertina teigiamai. </vt:lpstr>
      <vt:lpstr>Respondentų vertinimai rodo aukštą rekomendavimo lygį – net 94 % keliautojų skyrė 8–10 balų. Dauguma respondentų taip pat nurodė, kad labai tikėtina, jog jie vėl apsilankys Lietuvoje.</vt:lpstr>
      <vt:lpstr>Keliautojų atsiliepimai</vt:lpstr>
      <vt:lpstr>Respondentus labiausiai sužavėjo – šalies istorija, tradicijos, muziejai bei žmonių svetingumas ir  draugiškumas, taip pat miestai ir jų architektūra bei Lietuvos gamta.</vt:lpstr>
      <vt:lpstr>Dauguma respondentų nurodė, kad viešnagės Lietuvoje metu jiems nieko netrūko – priešingai, daugelis akcentavo privalumus. Vis dėlto tarp atsakymų pasitaikė pastabų dėl susikalbėjimo sunkumų, didelių kainų.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15</cp:revision>
  <dcterms:created xsi:type="dcterms:W3CDTF">2023-08-08T13:37:09Z</dcterms:created>
  <dcterms:modified xsi:type="dcterms:W3CDTF">2025-12-15T16:48:32Z</dcterms:modified>
</cp:coreProperties>
</file>